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06" r:id="rId2"/>
    <p:sldId id="303" r:id="rId3"/>
    <p:sldId id="308" r:id="rId4"/>
    <p:sldId id="328" r:id="rId5"/>
    <p:sldId id="307" r:id="rId6"/>
    <p:sldId id="263" r:id="rId7"/>
    <p:sldId id="257" r:id="rId8"/>
    <p:sldId id="315" r:id="rId9"/>
    <p:sldId id="309" r:id="rId10"/>
    <p:sldId id="310" r:id="rId11"/>
    <p:sldId id="311" r:id="rId12"/>
    <p:sldId id="313" r:id="rId13"/>
    <p:sldId id="314" r:id="rId14"/>
    <p:sldId id="316" r:id="rId15"/>
    <p:sldId id="260" r:id="rId16"/>
    <p:sldId id="291" r:id="rId17"/>
    <p:sldId id="292" r:id="rId18"/>
    <p:sldId id="290" r:id="rId19"/>
    <p:sldId id="329" r:id="rId20"/>
    <p:sldId id="317" r:id="rId21"/>
    <p:sldId id="327" r:id="rId22"/>
    <p:sldId id="261" r:id="rId23"/>
    <p:sldId id="318" r:id="rId24"/>
    <p:sldId id="258" r:id="rId25"/>
    <p:sldId id="319" r:id="rId26"/>
    <p:sldId id="321" r:id="rId27"/>
    <p:sldId id="320" r:id="rId28"/>
    <p:sldId id="262" r:id="rId29"/>
    <p:sldId id="323" r:id="rId30"/>
    <p:sldId id="324" r:id="rId31"/>
    <p:sldId id="325" r:id="rId32"/>
    <p:sldId id="326" r:id="rId33"/>
    <p:sldId id="264" r:id="rId34"/>
    <p:sldId id="294" r:id="rId35"/>
    <p:sldId id="293" r:id="rId36"/>
    <p:sldId id="298" r:id="rId37"/>
    <p:sldId id="300" r:id="rId38"/>
    <p:sldId id="299" r:id="rId39"/>
    <p:sldId id="30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89888"/>
  </p:normalViewPr>
  <p:slideViewPr>
    <p:cSldViewPr snapToGrid="0">
      <p:cViewPr varScale="1">
        <p:scale>
          <a:sx n="140" d="100"/>
          <a:sy n="140" d="100"/>
        </p:scale>
        <p:origin x="3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8DA02-1679-6B4F-A59D-431A1DA991B5}" type="datetimeFigureOut">
              <a:rPr lang="en-US" smtClean="0"/>
              <a:t>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E0A47-1197-DB43-9725-9B46B823C8B6}" type="slidenum">
              <a:rPr lang="en-US" smtClean="0"/>
              <a:t>‹#›</a:t>
            </a:fld>
            <a:endParaRPr lang="en-US"/>
          </a:p>
        </p:txBody>
      </p:sp>
    </p:spTree>
    <p:extLst>
      <p:ext uri="{BB962C8B-B14F-4D97-AF65-F5344CB8AC3E}">
        <p14:creationId xmlns:p14="http://schemas.microsoft.com/office/powerpoint/2010/main" val="1096550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Diptanil Roy from Rutgers and today I will be presenting a preliminary study on the flavor dependence of jet shape modifications in the presence of Quark Gluon Plasma, on behalf of the STAR Collaboration. I will start with the motivation for this study, and then talk briefly about the STAR experiment. Then I will discuss some initial findings about heavy flavor jets in heavy ion collisions. </a:t>
            </a:r>
          </a:p>
        </p:txBody>
      </p:sp>
      <p:sp>
        <p:nvSpPr>
          <p:cNvPr id="4" name="Slide Number Placeholder 3"/>
          <p:cNvSpPr>
            <a:spLocks noGrp="1"/>
          </p:cNvSpPr>
          <p:nvPr>
            <p:ph type="sldNum" sz="quarter" idx="5"/>
          </p:nvPr>
        </p:nvSpPr>
        <p:spPr/>
        <p:txBody>
          <a:bodyPr/>
          <a:lstStyle/>
          <a:p>
            <a:fld id="{B2FBEE7D-5E14-D943-A8A9-FB3A5F18C747}" type="slidenum">
              <a:rPr lang="en-US" smtClean="0"/>
              <a:t>1</a:t>
            </a:fld>
            <a:endParaRPr lang="en-US"/>
          </a:p>
        </p:txBody>
      </p:sp>
      <p:sp>
        <p:nvSpPr>
          <p:cNvPr id="5" name="Date Placeholder 4">
            <a:extLst>
              <a:ext uri="{FF2B5EF4-FFF2-40B4-BE49-F238E27FC236}">
                <a16:creationId xmlns:a16="http://schemas.microsoft.com/office/drawing/2014/main" id="{EB8D6D2B-E035-5249-85D9-D15C4DD0B760}"/>
              </a:ext>
            </a:extLst>
          </p:cNvPr>
          <p:cNvSpPr>
            <a:spLocks noGrp="1"/>
          </p:cNvSpPr>
          <p:nvPr>
            <p:ph type="dt" idx="1"/>
          </p:nvPr>
        </p:nvSpPr>
        <p:spPr/>
        <p:txBody>
          <a:bodyPr/>
          <a:lstStyle/>
          <a:p>
            <a:r>
              <a:rPr lang="en-US"/>
              <a:t>Diptanil Roy</a:t>
            </a:r>
          </a:p>
        </p:txBody>
      </p:sp>
    </p:spTree>
    <p:extLst>
      <p:ext uri="{BB962C8B-B14F-4D97-AF65-F5344CB8AC3E}">
        <p14:creationId xmlns:p14="http://schemas.microsoft.com/office/powerpoint/2010/main" val="26467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D0 candidates, we need to identify the daughter kaons and </a:t>
            </a:r>
            <a:r>
              <a:rPr lang="en-US" dirty="0" err="1"/>
              <a:t>pions</a:t>
            </a:r>
            <a:r>
              <a:rPr lang="en-US" dirty="0"/>
              <a:t>. This plot here shows the ionization energy loss for different species of particles as measured by the TPC. TPC cannot resolve the kaon pion bands very well above transverse momenta of 0.6 GeV. TOF, with its time-of-flight measurement offers better separation of the Kaon and Pion bands. To suppress the background, some topological cuts based on the decay geometry are applied to the D0 candidates. That is possible due to the Heavy Flavor Tracker Detector, which we talked about earlier. The resolution of HFT makes it possible for us to constrain </a:t>
            </a:r>
            <a:r>
              <a:rPr lang="en-US" dirty="0" err="1"/>
              <a:t>Kpi</a:t>
            </a:r>
            <a:r>
              <a:rPr lang="en-US" dirty="0"/>
              <a:t> candidates based on their decay kinematics.</a:t>
            </a:r>
          </a:p>
          <a:p>
            <a:endParaRPr lang="en-US" dirty="0"/>
          </a:p>
          <a:p>
            <a:r>
              <a:rPr lang="en-US" dirty="0"/>
              <a:t>We show the invariant mass of the Kaon Pion pairs for the peripheral </a:t>
            </a:r>
            <a:r>
              <a:rPr lang="en-US" dirty="0" err="1"/>
              <a:t>AuAu</a:t>
            </a:r>
            <a:r>
              <a:rPr lang="en-US" dirty="0"/>
              <a:t> collisions at STAR within the denoted acceptance region. To estimate the yield, we fit a gaussian to the signal and a second order polynomial to the background. This is the raw yield, and it needs to undergo some corrections.</a:t>
            </a:r>
          </a:p>
        </p:txBody>
      </p:sp>
      <p:sp>
        <p:nvSpPr>
          <p:cNvPr id="4" name="Date Placeholder 3"/>
          <p:cNvSpPr>
            <a:spLocks noGrp="1"/>
          </p:cNvSpPr>
          <p:nvPr>
            <p:ph type="dt" idx="1"/>
          </p:nvPr>
        </p:nvSpPr>
        <p:spPr/>
        <p:txBody>
          <a:bodyPr/>
          <a:lstStyle/>
          <a:p>
            <a:r>
              <a:rPr lang="en-US"/>
              <a:t>Diptanil Roy</a:t>
            </a:r>
          </a:p>
        </p:txBody>
      </p:sp>
      <p:sp>
        <p:nvSpPr>
          <p:cNvPr id="5" name="Slide Number Placeholder 4"/>
          <p:cNvSpPr>
            <a:spLocks noGrp="1"/>
          </p:cNvSpPr>
          <p:nvPr>
            <p:ph type="sldNum" sz="quarter" idx="5"/>
          </p:nvPr>
        </p:nvSpPr>
        <p:spPr/>
        <p:txBody>
          <a:bodyPr/>
          <a:lstStyle/>
          <a:p>
            <a:fld id="{F26D8F0F-9D79-5148-8042-73CEF0615A0C}" type="slidenum">
              <a:rPr lang="en-US" smtClean="0"/>
              <a:t>33</a:t>
            </a:fld>
            <a:endParaRPr lang="en-US"/>
          </a:p>
        </p:txBody>
      </p:sp>
    </p:spTree>
    <p:extLst>
      <p:ext uri="{BB962C8B-B14F-4D97-AF65-F5344CB8AC3E}">
        <p14:creationId xmlns:p14="http://schemas.microsoft.com/office/powerpoint/2010/main" val="81190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normal matter , quarks and gluons are bound at all times. The only way to get quarks and gluons separately in a system is by increasing temperature and/or pressure. This is due to asymptotic freedom, which posits that the interaction between quarks and gluons becomes weak at such high energies, and allows them to become unbounded. This gives rise to a new form of matter known as the Quark Gluon Plasma. Temperatures in the quark gluon plasma medium can reach the order of 10^12 K</a:t>
            </a:r>
          </a:p>
          <a:p>
            <a:endParaRPr lang="en-US" dirty="0"/>
          </a:p>
        </p:txBody>
      </p:sp>
      <p:sp>
        <p:nvSpPr>
          <p:cNvPr id="4" name="Slide Number Placeholder 3"/>
          <p:cNvSpPr>
            <a:spLocks noGrp="1"/>
          </p:cNvSpPr>
          <p:nvPr>
            <p:ph type="sldNum" sz="quarter" idx="5"/>
          </p:nvPr>
        </p:nvSpPr>
        <p:spPr/>
        <p:txBody>
          <a:bodyPr/>
          <a:lstStyle/>
          <a:p>
            <a:fld id="{0D2E0A47-1197-DB43-9725-9B46B823C8B6}" type="slidenum">
              <a:rPr lang="en-US" smtClean="0"/>
              <a:t>3</a:t>
            </a:fld>
            <a:endParaRPr lang="en-US"/>
          </a:p>
        </p:txBody>
      </p:sp>
    </p:spTree>
    <p:extLst>
      <p:ext uri="{BB962C8B-B14F-4D97-AF65-F5344CB8AC3E}">
        <p14:creationId xmlns:p14="http://schemas.microsoft.com/office/powerpoint/2010/main" val="4292647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E0A47-1197-DB43-9725-9B46B823C8B6}" type="slidenum">
              <a:rPr lang="en-US" smtClean="0"/>
              <a:t>4</a:t>
            </a:fld>
            <a:endParaRPr lang="en-US"/>
          </a:p>
        </p:txBody>
      </p:sp>
    </p:spTree>
    <p:extLst>
      <p:ext uri="{BB962C8B-B14F-4D97-AF65-F5344CB8AC3E}">
        <p14:creationId xmlns:p14="http://schemas.microsoft.com/office/powerpoint/2010/main" val="293280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here is the Relativistic Heavy Ion Collider, home to the Solenoid Tracker at RHIC, better know as STAR experiment. RHIC is also the site for the upcoming Electron-Ion Collider facility, which has a long list of important physics goals, including a precise determination of the internal structure of the proton. The 3.8 km long ring at RHIC is capable of colliding protons at 510 GeV center-of-mass energy, and heavier nuclei at 200 GeV per nucleon center-of-mass energy. The STAR detector has many sub-detector systems. The important ones for our analysis are:</a:t>
            </a:r>
          </a:p>
          <a:p>
            <a:endParaRPr lang="en-US" dirty="0"/>
          </a:p>
          <a:p>
            <a:pPr marL="285750" indent="-285750">
              <a:buFont typeface="Arial" panose="020B0604020202020204" pitchFamily="34" charset="0"/>
              <a:buChar char="•"/>
            </a:pPr>
            <a:r>
              <a:rPr lang="en-US" b="1" dirty="0"/>
              <a:t>Time Projection Chamber</a:t>
            </a:r>
            <a:r>
              <a:rPr lang="en-US" dirty="0"/>
              <a:t>: Measures momenta and track information, identifies charged tracks using ionization energy loss measurement</a:t>
            </a:r>
          </a:p>
          <a:p>
            <a:pPr marL="285750" indent="-285750">
              <a:buFont typeface="Arial" panose="020B0604020202020204" pitchFamily="34" charset="0"/>
              <a:buChar char="•"/>
            </a:pPr>
            <a:r>
              <a:rPr lang="en-US" b="1" dirty="0"/>
              <a:t>Time-of-Flight Detector System: </a:t>
            </a:r>
            <a:r>
              <a:rPr lang="en-US" dirty="0"/>
              <a:t>Identifies particle using time of flight measurement</a:t>
            </a:r>
          </a:p>
          <a:p>
            <a:pPr marL="285750" indent="-285750">
              <a:buFont typeface="Arial" panose="020B0604020202020204" pitchFamily="34" charset="0"/>
              <a:buChar char="•"/>
            </a:pPr>
            <a:r>
              <a:rPr lang="en-US" b="1" dirty="0"/>
              <a:t>Heavy Flavor Tracker: </a:t>
            </a:r>
            <a:r>
              <a:rPr lang="en-US" dirty="0"/>
              <a:t>Improves Position Resolution for secondary vertex measurement. </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Now, let’s look at some preliminary results.</a:t>
            </a:r>
          </a:p>
        </p:txBody>
      </p:sp>
      <p:sp>
        <p:nvSpPr>
          <p:cNvPr id="4" name="Date Placeholder 3"/>
          <p:cNvSpPr>
            <a:spLocks noGrp="1"/>
          </p:cNvSpPr>
          <p:nvPr>
            <p:ph type="dt" idx="1"/>
          </p:nvPr>
        </p:nvSpPr>
        <p:spPr/>
        <p:txBody>
          <a:bodyPr/>
          <a:lstStyle/>
          <a:p>
            <a:r>
              <a:rPr lang="en-US"/>
              <a:t>Diptanil Roy</a:t>
            </a:r>
          </a:p>
        </p:txBody>
      </p:sp>
      <p:sp>
        <p:nvSpPr>
          <p:cNvPr id="5" name="Slide Number Placeholder 4"/>
          <p:cNvSpPr>
            <a:spLocks noGrp="1"/>
          </p:cNvSpPr>
          <p:nvPr>
            <p:ph type="sldNum" sz="quarter" idx="5"/>
          </p:nvPr>
        </p:nvSpPr>
        <p:spPr/>
        <p:txBody>
          <a:bodyPr/>
          <a:lstStyle/>
          <a:p>
            <a:fld id="{F26D8F0F-9D79-5148-8042-73CEF0615A0C}" type="slidenum">
              <a:rPr lang="en-US" smtClean="0"/>
              <a:t>6</a:t>
            </a:fld>
            <a:endParaRPr lang="en-US"/>
          </a:p>
        </p:txBody>
      </p:sp>
    </p:spTree>
    <p:extLst>
      <p:ext uri="{BB962C8B-B14F-4D97-AF65-F5344CB8AC3E}">
        <p14:creationId xmlns:p14="http://schemas.microsoft.com/office/powerpoint/2010/main" val="2808613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study the properties of Quark Gluon Plasma, we cannot rely on internal probes as the lifetime of QGP is very short. Instead, we look for an internal probe which is sensitive to the QGP medium i.e. has a significant interaction with the medium. These include processes with large momentum transfer. The measurement of an observable in the proton-proton and proton-heavy ion collisions acts as our baseline measurement. We then look for modifications to the same observable in heavy ion collisions where a significant amount of QGP is formed. Such modifications can shed light on various properties of the QGP. </a:t>
            </a:r>
          </a:p>
          <a:p>
            <a:endParaRPr lang="en-US" dirty="0"/>
          </a:p>
          <a:p>
            <a:r>
              <a:rPr lang="en-US" dirty="0"/>
              <a:t>One such probe that we use is Jets. Jets are these collimated cluster of particles fragmenting from a high momentum quark or gluon. Quark and gluons can’t remain unbounded and fragment into particles via radiation. These particles have momenta in similar direction. Experimentally, we use a jet reconstruction algorithm, which uses some form of distance measure to cluster such particles that move in the same direction. This is an event display of two jets in the STAR detector., shown by their deposits in the calorimeter.</a:t>
            </a:r>
          </a:p>
        </p:txBody>
      </p:sp>
      <p:sp>
        <p:nvSpPr>
          <p:cNvPr id="4" name="Date Placeholder 3"/>
          <p:cNvSpPr>
            <a:spLocks noGrp="1"/>
          </p:cNvSpPr>
          <p:nvPr>
            <p:ph type="dt" idx="1"/>
          </p:nvPr>
        </p:nvSpPr>
        <p:spPr/>
        <p:txBody>
          <a:bodyPr/>
          <a:lstStyle/>
          <a:p>
            <a:r>
              <a:rPr lang="en-US"/>
              <a:t>Diptanil Roy</a:t>
            </a:r>
          </a:p>
        </p:txBody>
      </p:sp>
      <p:sp>
        <p:nvSpPr>
          <p:cNvPr id="5" name="Slide Number Placeholder 4"/>
          <p:cNvSpPr>
            <a:spLocks noGrp="1"/>
          </p:cNvSpPr>
          <p:nvPr>
            <p:ph type="sldNum" sz="quarter" idx="5"/>
          </p:nvPr>
        </p:nvSpPr>
        <p:spPr/>
        <p:txBody>
          <a:bodyPr/>
          <a:lstStyle/>
          <a:p>
            <a:fld id="{F26D8F0F-9D79-5148-8042-73CEF0615A0C}" type="slidenum">
              <a:rPr lang="en-US" smtClean="0"/>
              <a:t>15</a:t>
            </a:fld>
            <a:endParaRPr lang="en-US"/>
          </a:p>
        </p:txBody>
      </p:sp>
    </p:spTree>
    <p:extLst>
      <p:ext uri="{BB962C8B-B14F-4D97-AF65-F5344CB8AC3E}">
        <p14:creationId xmlns:p14="http://schemas.microsoft.com/office/powerpoint/2010/main" val="3475026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azimuthal correlation of hadrons with a high transverse momenta hadron in the system (which was used as a proxy for jets back in 2005).  The black points correspond to the measurements from pp collisions, the red from deuteron gold collisions, and the blue from gold gold collisions. What we see is that in pp, </a:t>
            </a:r>
            <a:r>
              <a:rPr lang="en-US" dirty="0" err="1"/>
              <a:t>dAu</a:t>
            </a:r>
            <a:r>
              <a:rPr lang="en-US" dirty="0"/>
              <a:t> , and </a:t>
            </a:r>
            <a:r>
              <a:rPr lang="en-US" dirty="0" err="1"/>
              <a:t>AuAu</a:t>
            </a:r>
            <a:r>
              <a:rPr lang="en-US" dirty="0"/>
              <a:t> collisions, we have a peak in the correlation at 0 degrees. The peak, however, is remarkably absent at phi equals 180 degrees in </a:t>
            </a:r>
            <a:r>
              <a:rPr lang="en-US" dirty="0" err="1"/>
              <a:t>AuAu</a:t>
            </a:r>
            <a:r>
              <a:rPr lang="en-US" dirty="0"/>
              <a:t> collisions.  That is not the case for proton proton or deuteron gold collisions. This result confirmed that jets are quenched in the medium. Now, before we proceed, I would like to talk about jets which arise from charm quarks.  Transition to next slide.</a:t>
            </a:r>
          </a:p>
        </p:txBody>
      </p:sp>
      <p:sp>
        <p:nvSpPr>
          <p:cNvPr id="4" name="Slide Number Placeholder 3"/>
          <p:cNvSpPr>
            <a:spLocks noGrp="1"/>
          </p:cNvSpPr>
          <p:nvPr>
            <p:ph type="sldNum" sz="quarter" idx="5"/>
          </p:nvPr>
        </p:nvSpPr>
        <p:spPr/>
        <p:txBody>
          <a:bodyPr/>
          <a:lstStyle/>
          <a:p>
            <a:fld id="{E8FA33E4-269C-804E-BC8D-EE6FB6FCE40C}" type="slidenum">
              <a:rPr lang="en-US" smtClean="0"/>
              <a:t>18</a:t>
            </a:fld>
            <a:endParaRPr lang="en-US"/>
          </a:p>
        </p:txBody>
      </p:sp>
    </p:spTree>
    <p:extLst>
      <p:ext uri="{BB962C8B-B14F-4D97-AF65-F5344CB8AC3E}">
        <p14:creationId xmlns:p14="http://schemas.microsoft.com/office/powerpoint/2010/main" val="111339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azimuthal correlation of hadrons with a high transverse momenta hadron in the system (which was used as a proxy for jets back in 2005).  The black points correspond to the measurements from pp collisions, the red from deuteron gold collisions, and the blue from gold gold collisions. What we see is that in pp, </a:t>
            </a:r>
            <a:r>
              <a:rPr lang="en-US" dirty="0" err="1"/>
              <a:t>dAu</a:t>
            </a:r>
            <a:r>
              <a:rPr lang="en-US" dirty="0"/>
              <a:t> , and </a:t>
            </a:r>
            <a:r>
              <a:rPr lang="en-US" dirty="0" err="1"/>
              <a:t>AuAu</a:t>
            </a:r>
            <a:r>
              <a:rPr lang="en-US" dirty="0"/>
              <a:t> collisions, we have a peak in the correlation at 0 degrees. The peak, however, is remarkably absent at phi equals 180 degrees in </a:t>
            </a:r>
            <a:r>
              <a:rPr lang="en-US" dirty="0" err="1"/>
              <a:t>AuAu</a:t>
            </a:r>
            <a:r>
              <a:rPr lang="en-US" dirty="0"/>
              <a:t> collisions.  That is not the case for proton proton or deuteron gold collisions. This result confirmed that jets are quenched in the medium. Now, before we proceed, I would like to talk about jets which arise from charm quarks.  Transition to next slide.</a:t>
            </a:r>
          </a:p>
        </p:txBody>
      </p:sp>
      <p:sp>
        <p:nvSpPr>
          <p:cNvPr id="4" name="Slide Number Placeholder 3"/>
          <p:cNvSpPr>
            <a:spLocks noGrp="1"/>
          </p:cNvSpPr>
          <p:nvPr>
            <p:ph type="sldNum" sz="quarter" idx="5"/>
          </p:nvPr>
        </p:nvSpPr>
        <p:spPr/>
        <p:txBody>
          <a:bodyPr/>
          <a:lstStyle/>
          <a:p>
            <a:fld id="{E8FA33E4-269C-804E-BC8D-EE6FB6FCE40C}" type="slidenum">
              <a:rPr lang="en-US" smtClean="0"/>
              <a:t>19</a:t>
            </a:fld>
            <a:endParaRPr lang="en-US"/>
          </a:p>
        </p:txBody>
      </p:sp>
    </p:spTree>
    <p:extLst>
      <p:ext uri="{BB962C8B-B14F-4D97-AF65-F5344CB8AC3E}">
        <p14:creationId xmlns:p14="http://schemas.microsoft.com/office/powerpoint/2010/main" val="2961645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at LHC energies shows the centrality dependent ratio of the differential jet shape in heavy ion collisions and proton proton collisions. The solid circles are for lead lead, and the open circles are for proton proton collisions. We go from more central to more peripheral from right to left.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We want to look at the differential jet shape modifications for charm quark jets and look for any such differences.</a:t>
            </a:r>
          </a:p>
        </p:txBody>
      </p:sp>
      <p:sp>
        <p:nvSpPr>
          <p:cNvPr id="4" name="Date Placeholder 3"/>
          <p:cNvSpPr>
            <a:spLocks noGrp="1"/>
          </p:cNvSpPr>
          <p:nvPr>
            <p:ph type="dt" idx="1"/>
          </p:nvPr>
        </p:nvSpPr>
        <p:spPr/>
        <p:txBody>
          <a:bodyPr/>
          <a:lstStyle/>
          <a:p>
            <a:r>
              <a:rPr lang="en-US"/>
              <a:t>Diptanil Roy</a:t>
            </a:r>
          </a:p>
        </p:txBody>
      </p:sp>
      <p:sp>
        <p:nvSpPr>
          <p:cNvPr id="5" name="Slide Number Placeholder 4"/>
          <p:cNvSpPr>
            <a:spLocks noGrp="1"/>
          </p:cNvSpPr>
          <p:nvPr>
            <p:ph type="sldNum" sz="quarter" idx="5"/>
          </p:nvPr>
        </p:nvSpPr>
        <p:spPr/>
        <p:txBody>
          <a:bodyPr/>
          <a:lstStyle/>
          <a:p>
            <a:fld id="{F26D8F0F-9D79-5148-8042-73CEF0615A0C}" type="slidenum">
              <a:rPr lang="en-US" smtClean="0"/>
              <a:t>22</a:t>
            </a:fld>
            <a:endParaRPr lang="en-US"/>
          </a:p>
        </p:txBody>
      </p:sp>
    </p:spTree>
    <p:extLst>
      <p:ext uri="{BB962C8B-B14F-4D97-AF65-F5344CB8AC3E}">
        <p14:creationId xmlns:p14="http://schemas.microsoft.com/office/powerpoint/2010/main" val="1201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analysis at LHC energies shows the radial distribution of D0 mesons in jets. The ratio of the </a:t>
            </a:r>
            <a:r>
              <a:rPr lang="en-US" dirty="0" err="1"/>
              <a:t>PbPb</a:t>
            </a:r>
            <a:r>
              <a:rPr lang="en-US" dirty="0"/>
              <a:t> and pp distributions are shown in the middle panel. The results are presented in two D0 transverse momenta ranges. Low transverse momenta D0s are probably slightly more diffused in heavy ion collisions than in pp collisions. This effect vanishes at higher transverse momenta. This result is at least qualitatively different from other existing results which suggest that low momenta tracks are usually closer to the jet axis in heavy ion collisions. This is at LHC energies, so we want to perform a similar study in the lower RHIC energy regime where this low </a:t>
            </a:r>
            <a:r>
              <a:rPr lang="en-US" dirty="0" err="1"/>
              <a:t>pT</a:t>
            </a:r>
            <a:r>
              <a:rPr lang="en-US" dirty="0"/>
              <a:t> region might be better accessible. The bottom panel shows the ratio between the results from PYTHIA and from pp collision data at LHC, and the key takeaway is that PYTHIA can explain the results from pp pretty well.</a:t>
            </a:r>
          </a:p>
          <a:p>
            <a:endParaRPr lang="en-US" dirty="0"/>
          </a:p>
          <a:p>
            <a:r>
              <a:rPr lang="en-US" dirty="0"/>
              <a:t>Now, before moving on, let us take a look at our experiment.</a:t>
            </a:r>
          </a:p>
        </p:txBody>
      </p:sp>
      <p:sp>
        <p:nvSpPr>
          <p:cNvPr id="4" name="Date Placeholder 3"/>
          <p:cNvSpPr>
            <a:spLocks noGrp="1"/>
          </p:cNvSpPr>
          <p:nvPr>
            <p:ph type="dt" idx="1"/>
          </p:nvPr>
        </p:nvSpPr>
        <p:spPr/>
        <p:txBody>
          <a:bodyPr/>
          <a:lstStyle/>
          <a:p>
            <a:r>
              <a:rPr lang="en-US"/>
              <a:t>Diptanil Roy</a:t>
            </a:r>
          </a:p>
        </p:txBody>
      </p:sp>
      <p:sp>
        <p:nvSpPr>
          <p:cNvPr id="5" name="Slide Number Placeholder 4"/>
          <p:cNvSpPr>
            <a:spLocks noGrp="1"/>
          </p:cNvSpPr>
          <p:nvPr>
            <p:ph type="sldNum" sz="quarter" idx="5"/>
          </p:nvPr>
        </p:nvSpPr>
        <p:spPr/>
        <p:txBody>
          <a:bodyPr/>
          <a:lstStyle/>
          <a:p>
            <a:fld id="{F26D8F0F-9D79-5148-8042-73CEF0615A0C}" type="slidenum">
              <a:rPr lang="en-US" smtClean="0"/>
              <a:t>28</a:t>
            </a:fld>
            <a:endParaRPr lang="en-US"/>
          </a:p>
        </p:txBody>
      </p:sp>
    </p:spTree>
    <p:extLst>
      <p:ext uri="{BB962C8B-B14F-4D97-AF65-F5344CB8AC3E}">
        <p14:creationId xmlns:p14="http://schemas.microsoft.com/office/powerpoint/2010/main" val="4087650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17D0-2EC3-B78B-BE7F-98D6F031D3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F3C902-0F6B-05CB-8A5B-A53CB5FCB9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DC15E0-4B56-A50C-2919-6DED458B5C4B}"/>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97359C57-9D14-B661-BF88-FE594E657B49}"/>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CF973BF5-65DE-28B0-9FA4-9D3558269481}"/>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236087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C83B-4073-44BC-9CFA-054B1C9487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93B7A1-2F69-982C-CE81-9F75A35F55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4DBAB-661C-D793-DF82-37C79B5A2CBB}"/>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E2AA7943-50A2-41F7-4135-C697C44055D6}"/>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243EF93F-9127-5AEF-47A4-FB12E4E6C693}"/>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340449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72F994-917D-9A5A-3A8E-ADAB3BD6AB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CBB0C9-FBBD-351F-18E1-B3B6E06700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1644C-3F79-3FA0-50E2-AFD8B3B94479}"/>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6612B716-5E8D-8411-3442-1BD278F75D40}"/>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C850D410-76DF-3AE9-FD25-CE546BA9E22E}"/>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396374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146D-DA7F-A5BC-7F72-F53C3D3888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DB7E16-0D7A-80E9-1998-810FC98612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7D0AE-E51C-3952-21CE-40F89348BC78}"/>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EA3D0F9E-0E1D-1A38-C444-5019C6F648D5}"/>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2EE67570-8758-AC59-73C4-E7E039FB19B9}"/>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332270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6D08-714E-8F45-7E87-C9FA509582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9F97F-322F-4040-D444-6773F3CC6D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B021B8-2B06-7CDB-1320-CD43A5D9C13E}"/>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4102FA2E-4A11-49A6-39C4-EC7FD04ED64A}"/>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E11B0D1F-E97B-8D46-46AC-7808302D3892}"/>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1547057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11F96-0F1D-E79F-C952-FEB6BDAF1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409CC8-5857-165F-2DAC-0BA4E1264F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88CAC9-FB2D-6F85-FBE8-230635962B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29A15C-9B1F-8BD4-3FDD-0CD7DE5CCD2D}"/>
              </a:ext>
            </a:extLst>
          </p:cNvPr>
          <p:cNvSpPr>
            <a:spLocks noGrp="1"/>
          </p:cNvSpPr>
          <p:nvPr>
            <p:ph type="dt" sz="half" idx="10"/>
          </p:nvPr>
        </p:nvSpPr>
        <p:spPr/>
        <p:txBody>
          <a:bodyPr/>
          <a:lstStyle/>
          <a:p>
            <a:r>
              <a:rPr lang="en-US"/>
              <a:t>1/30/23</a:t>
            </a:r>
          </a:p>
        </p:txBody>
      </p:sp>
      <p:sp>
        <p:nvSpPr>
          <p:cNvPr id="6" name="Footer Placeholder 5">
            <a:extLst>
              <a:ext uri="{FF2B5EF4-FFF2-40B4-BE49-F238E27FC236}">
                <a16:creationId xmlns:a16="http://schemas.microsoft.com/office/drawing/2014/main" id="{1CF7CE70-1430-C733-B37B-7743B4E54904}"/>
              </a:ext>
            </a:extLst>
          </p:cNvPr>
          <p:cNvSpPr>
            <a:spLocks noGrp="1"/>
          </p:cNvSpPr>
          <p:nvPr>
            <p:ph type="ftr" sz="quarter" idx="11"/>
          </p:nvPr>
        </p:nvSpPr>
        <p:spPr/>
        <p:txBody>
          <a:bodyPr/>
          <a:lstStyle/>
          <a:p>
            <a:r>
              <a:rPr lang="en-US"/>
              <a:t>Diptanil Roy, Rutgers Talk 2023</a:t>
            </a:r>
          </a:p>
        </p:txBody>
      </p:sp>
      <p:sp>
        <p:nvSpPr>
          <p:cNvPr id="7" name="Slide Number Placeholder 6">
            <a:extLst>
              <a:ext uri="{FF2B5EF4-FFF2-40B4-BE49-F238E27FC236}">
                <a16:creationId xmlns:a16="http://schemas.microsoft.com/office/drawing/2014/main" id="{93A41E7E-EA2E-C471-6359-20027DC34186}"/>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213677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5151-EF92-CDF7-EAF0-AF0B80C946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CBFF2-FB15-6ABF-AE61-389AB68CD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77A9B-FEBA-4007-070C-DD6930D5C7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27AC4B-623D-47A8-E45D-453ADB478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20893A-73B7-2DB9-6784-90E49324F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C9C91D-EF95-197C-2DC2-C80553D18A00}"/>
              </a:ext>
            </a:extLst>
          </p:cNvPr>
          <p:cNvSpPr>
            <a:spLocks noGrp="1"/>
          </p:cNvSpPr>
          <p:nvPr>
            <p:ph type="dt" sz="half" idx="10"/>
          </p:nvPr>
        </p:nvSpPr>
        <p:spPr/>
        <p:txBody>
          <a:bodyPr/>
          <a:lstStyle/>
          <a:p>
            <a:r>
              <a:rPr lang="en-US"/>
              <a:t>1/30/23</a:t>
            </a:r>
          </a:p>
        </p:txBody>
      </p:sp>
      <p:sp>
        <p:nvSpPr>
          <p:cNvPr id="8" name="Footer Placeholder 7">
            <a:extLst>
              <a:ext uri="{FF2B5EF4-FFF2-40B4-BE49-F238E27FC236}">
                <a16:creationId xmlns:a16="http://schemas.microsoft.com/office/drawing/2014/main" id="{9CD320B9-65DB-F1D0-FA12-49C36F33CCB9}"/>
              </a:ext>
            </a:extLst>
          </p:cNvPr>
          <p:cNvSpPr>
            <a:spLocks noGrp="1"/>
          </p:cNvSpPr>
          <p:nvPr>
            <p:ph type="ftr" sz="quarter" idx="11"/>
          </p:nvPr>
        </p:nvSpPr>
        <p:spPr/>
        <p:txBody>
          <a:bodyPr/>
          <a:lstStyle/>
          <a:p>
            <a:r>
              <a:rPr lang="en-US"/>
              <a:t>Diptanil Roy, Rutgers Talk 2023</a:t>
            </a:r>
          </a:p>
        </p:txBody>
      </p:sp>
      <p:sp>
        <p:nvSpPr>
          <p:cNvPr id="9" name="Slide Number Placeholder 8">
            <a:extLst>
              <a:ext uri="{FF2B5EF4-FFF2-40B4-BE49-F238E27FC236}">
                <a16:creationId xmlns:a16="http://schemas.microsoft.com/office/drawing/2014/main" id="{D3613FAC-B1BA-1A13-7F74-DC14F338E607}"/>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350521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6E2F-0699-E394-AA6F-0CAEB0C86C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8F084-BE8D-E2C6-9F9C-7923581F7FFE}"/>
              </a:ext>
            </a:extLst>
          </p:cNvPr>
          <p:cNvSpPr>
            <a:spLocks noGrp="1"/>
          </p:cNvSpPr>
          <p:nvPr>
            <p:ph type="dt" sz="half" idx="10"/>
          </p:nvPr>
        </p:nvSpPr>
        <p:spPr/>
        <p:txBody>
          <a:bodyPr/>
          <a:lstStyle/>
          <a:p>
            <a:r>
              <a:rPr lang="en-US"/>
              <a:t>1/30/23</a:t>
            </a:r>
          </a:p>
        </p:txBody>
      </p:sp>
      <p:sp>
        <p:nvSpPr>
          <p:cNvPr id="4" name="Footer Placeholder 3">
            <a:extLst>
              <a:ext uri="{FF2B5EF4-FFF2-40B4-BE49-F238E27FC236}">
                <a16:creationId xmlns:a16="http://schemas.microsoft.com/office/drawing/2014/main" id="{74948607-A935-3772-C5AC-6E81F6548322}"/>
              </a:ext>
            </a:extLst>
          </p:cNvPr>
          <p:cNvSpPr>
            <a:spLocks noGrp="1"/>
          </p:cNvSpPr>
          <p:nvPr>
            <p:ph type="ftr" sz="quarter" idx="11"/>
          </p:nvPr>
        </p:nvSpPr>
        <p:spPr/>
        <p:txBody>
          <a:bodyPr/>
          <a:lstStyle/>
          <a:p>
            <a:r>
              <a:rPr lang="en-US"/>
              <a:t>Diptanil Roy, Rutgers Talk 2023</a:t>
            </a:r>
          </a:p>
        </p:txBody>
      </p:sp>
      <p:sp>
        <p:nvSpPr>
          <p:cNvPr id="5" name="Slide Number Placeholder 4">
            <a:extLst>
              <a:ext uri="{FF2B5EF4-FFF2-40B4-BE49-F238E27FC236}">
                <a16:creationId xmlns:a16="http://schemas.microsoft.com/office/drawing/2014/main" id="{8F86F2EF-1F9E-222E-22D2-697383CD71EE}"/>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134316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7B519C-08A3-446D-9323-B68179A43E9B}"/>
              </a:ext>
            </a:extLst>
          </p:cNvPr>
          <p:cNvSpPr>
            <a:spLocks noGrp="1"/>
          </p:cNvSpPr>
          <p:nvPr>
            <p:ph type="dt" sz="half" idx="10"/>
          </p:nvPr>
        </p:nvSpPr>
        <p:spPr/>
        <p:txBody>
          <a:bodyPr/>
          <a:lstStyle/>
          <a:p>
            <a:r>
              <a:rPr lang="en-US"/>
              <a:t>1/30/23</a:t>
            </a:r>
          </a:p>
        </p:txBody>
      </p:sp>
      <p:sp>
        <p:nvSpPr>
          <p:cNvPr id="3" name="Footer Placeholder 2">
            <a:extLst>
              <a:ext uri="{FF2B5EF4-FFF2-40B4-BE49-F238E27FC236}">
                <a16:creationId xmlns:a16="http://schemas.microsoft.com/office/drawing/2014/main" id="{DC1F8A10-FE97-831E-B168-AC74116A71AF}"/>
              </a:ext>
            </a:extLst>
          </p:cNvPr>
          <p:cNvSpPr>
            <a:spLocks noGrp="1"/>
          </p:cNvSpPr>
          <p:nvPr>
            <p:ph type="ftr" sz="quarter" idx="11"/>
          </p:nvPr>
        </p:nvSpPr>
        <p:spPr/>
        <p:txBody>
          <a:bodyPr/>
          <a:lstStyle/>
          <a:p>
            <a:r>
              <a:rPr lang="en-US"/>
              <a:t>Diptanil Roy, Rutgers Talk 2023</a:t>
            </a:r>
          </a:p>
        </p:txBody>
      </p:sp>
      <p:sp>
        <p:nvSpPr>
          <p:cNvPr id="4" name="Slide Number Placeholder 3">
            <a:extLst>
              <a:ext uri="{FF2B5EF4-FFF2-40B4-BE49-F238E27FC236}">
                <a16:creationId xmlns:a16="http://schemas.microsoft.com/office/drawing/2014/main" id="{7C846C4A-A5EB-3506-5236-6324FE4F886F}"/>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301646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94B8-E4A0-2FD1-8790-97FA0A9A3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6E536-3CC8-429C-F347-A856584B56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AF0F83-A93A-5647-D494-CC753B3AD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3577E9-5A53-3233-0DF4-F39BD0BF500E}"/>
              </a:ext>
            </a:extLst>
          </p:cNvPr>
          <p:cNvSpPr>
            <a:spLocks noGrp="1"/>
          </p:cNvSpPr>
          <p:nvPr>
            <p:ph type="dt" sz="half" idx="10"/>
          </p:nvPr>
        </p:nvSpPr>
        <p:spPr/>
        <p:txBody>
          <a:bodyPr/>
          <a:lstStyle/>
          <a:p>
            <a:r>
              <a:rPr lang="en-US"/>
              <a:t>1/30/23</a:t>
            </a:r>
          </a:p>
        </p:txBody>
      </p:sp>
      <p:sp>
        <p:nvSpPr>
          <p:cNvPr id="6" name="Footer Placeholder 5">
            <a:extLst>
              <a:ext uri="{FF2B5EF4-FFF2-40B4-BE49-F238E27FC236}">
                <a16:creationId xmlns:a16="http://schemas.microsoft.com/office/drawing/2014/main" id="{AE06F719-0FAB-5CE5-008E-2A857F3166C6}"/>
              </a:ext>
            </a:extLst>
          </p:cNvPr>
          <p:cNvSpPr>
            <a:spLocks noGrp="1"/>
          </p:cNvSpPr>
          <p:nvPr>
            <p:ph type="ftr" sz="quarter" idx="11"/>
          </p:nvPr>
        </p:nvSpPr>
        <p:spPr/>
        <p:txBody>
          <a:bodyPr/>
          <a:lstStyle/>
          <a:p>
            <a:r>
              <a:rPr lang="en-US"/>
              <a:t>Diptanil Roy, Rutgers Talk 2023</a:t>
            </a:r>
          </a:p>
        </p:txBody>
      </p:sp>
      <p:sp>
        <p:nvSpPr>
          <p:cNvPr id="7" name="Slide Number Placeholder 6">
            <a:extLst>
              <a:ext uri="{FF2B5EF4-FFF2-40B4-BE49-F238E27FC236}">
                <a16:creationId xmlns:a16="http://schemas.microsoft.com/office/drawing/2014/main" id="{D0773DCE-BA16-E46B-0DDE-241EA62598C3}"/>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1592658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5094-573C-B3EC-9544-1B70479467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E8B14-A444-ED6F-E063-A87A57E9A7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86E9B7-96FF-408D-2EEC-7E7A8B092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5EE28-52B4-3637-E12B-254D2CCDB46C}"/>
              </a:ext>
            </a:extLst>
          </p:cNvPr>
          <p:cNvSpPr>
            <a:spLocks noGrp="1"/>
          </p:cNvSpPr>
          <p:nvPr>
            <p:ph type="dt" sz="half" idx="10"/>
          </p:nvPr>
        </p:nvSpPr>
        <p:spPr/>
        <p:txBody>
          <a:bodyPr/>
          <a:lstStyle/>
          <a:p>
            <a:r>
              <a:rPr lang="en-US"/>
              <a:t>1/30/23</a:t>
            </a:r>
          </a:p>
        </p:txBody>
      </p:sp>
      <p:sp>
        <p:nvSpPr>
          <p:cNvPr id="6" name="Footer Placeholder 5">
            <a:extLst>
              <a:ext uri="{FF2B5EF4-FFF2-40B4-BE49-F238E27FC236}">
                <a16:creationId xmlns:a16="http://schemas.microsoft.com/office/drawing/2014/main" id="{48450096-8D55-7830-9A53-FC7DBE46DD9E}"/>
              </a:ext>
            </a:extLst>
          </p:cNvPr>
          <p:cNvSpPr>
            <a:spLocks noGrp="1"/>
          </p:cNvSpPr>
          <p:nvPr>
            <p:ph type="ftr" sz="quarter" idx="11"/>
          </p:nvPr>
        </p:nvSpPr>
        <p:spPr/>
        <p:txBody>
          <a:bodyPr/>
          <a:lstStyle/>
          <a:p>
            <a:r>
              <a:rPr lang="en-US"/>
              <a:t>Diptanil Roy, Rutgers Talk 2023</a:t>
            </a:r>
          </a:p>
        </p:txBody>
      </p:sp>
      <p:sp>
        <p:nvSpPr>
          <p:cNvPr id="7" name="Slide Number Placeholder 6">
            <a:extLst>
              <a:ext uri="{FF2B5EF4-FFF2-40B4-BE49-F238E27FC236}">
                <a16:creationId xmlns:a16="http://schemas.microsoft.com/office/drawing/2014/main" id="{6EEAA942-7865-0E82-258A-6F3A1CF5AB0F}"/>
              </a:ext>
            </a:extLst>
          </p:cNvPr>
          <p:cNvSpPr>
            <a:spLocks noGrp="1"/>
          </p:cNvSpPr>
          <p:nvPr>
            <p:ph type="sldNum" sz="quarter" idx="12"/>
          </p:nvPr>
        </p:nvSpPr>
        <p:spPr/>
        <p:txBody>
          <a:bodyPr/>
          <a:lstStyle/>
          <a:p>
            <a:fld id="{BEFDC923-9BD5-E542-AAD9-237EDB49B908}" type="slidenum">
              <a:rPr lang="en-US" smtClean="0"/>
              <a:t>‹#›</a:t>
            </a:fld>
            <a:endParaRPr lang="en-US"/>
          </a:p>
        </p:txBody>
      </p:sp>
    </p:spTree>
    <p:extLst>
      <p:ext uri="{BB962C8B-B14F-4D97-AF65-F5344CB8AC3E}">
        <p14:creationId xmlns:p14="http://schemas.microsoft.com/office/powerpoint/2010/main" val="4090782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5C9FC-F976-E49A-361B-433CBDA9C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AF2083-9DE9-D7AE-98EB-6F460A7F72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8B017-8D60-84BD-F773-D99957F56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1/30/23</a:t>
            </a:r>
          </a:p>
        </p:txBody>
      </p:sp>
      <p:sp>
        <p:nvSpPr>
          <p:cNvPr id="5" name="Footer Placeholder 4">
            <a:extLst>
              <a:ext uri="{FF2B5EF4-FFF2-40B4-BE49-F238E27FC236}">
                <a16:creationId xmlns:a16="http://schemas.microsoft.com/office/drawing/2014/main" id="{93973913-B7FA-B361-0465-C72D53B7B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Diptanil Roy, Rutgers Talk 2023</a:t>
            </a:r>
          </a:p>
        </p:txBody>
      </p:sp>
      <p:sp>
        <p:nvSpPr>
          <p:cNvPr id="6" name="Slide Number Placeholder 5">
            <a:extLst>
              <a:ext uri="{FF2B5EF4-FFF2-40B4-BE49-F238E27FC236}">
                <a16:creationId xmlns:a16="http://schemas.microsoft.com/office/drawing/2014/main" id="{C48E5FD3-A773-9BD6-FB8E-90D324853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DC923-9BD5-E542-AAD9-237EDB49B908}" type="slidenum">
              <a:rPr lang="en-US" smtClean="0"/>
              <a:t>‹#›</a:t>
            </a:fld>
            <a:endParaRPr lang="en-US"/>
          </a:p>
        </p:txBody>
      </p:sp>
    </p:spTree>
    <p:extLst>
      <p:ext uri="{BB962C8B-B14F-4D97-AF65-F5344CB8AC3E}">
        <p14:creationId xmlns:p14="http://schemas.microsoft.com/office/powerpoint/2010/main" val="262950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00.png"/></Relationships>
</file>

<file path=ppt/slides/_rels/slide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0.png"/></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40.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2.emf"/><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emf"/><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35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0.png"/><Relationship Id="rId11" Type="http://schemas.openxmlformats.org/officeDocument/2006/relationships/image" Target="../media/image340.png"/><Relationship Id="rId5" Type="http://schemas.openxmlformats.org/officeDocument/2006/relationships/image" Target="../media/image71.png"/><Relationship Id="rId4" Type="http://schemas.openxmlformats.org/officeDocument/2006/relationships/image" Target="../media/image280.png"/><Relationship Id="rId9" Type="http://schemas.openxmlformats.org/officeDocument/2006/relationships/image" Target="../media/image330.png"/></Relationships>
</file>

<file path=ppt/slides/_rels/slide3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6.jpeg"/><Relationship Id="rId4" Type="http://schemas.openxmlformats.org/officeDocument/2006/relationships/image" Target="../media/image75.emf"/></Relationships>
</file>

<file path=ppt/slides/_rels/slide3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77.emf"/><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4.gif"/><Relationship Id="rId2" Type="http://schemas.openxmlformats.org/officeDocument/2006/relationships/image" Target="../media/image80.emf"/><Relationship Id="rId1" Type="http://schemas.openxmlformats.org/officeDocument/2006/relationships/slideLayout" Target="../slideLayouts/slideLayout7.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640.png"/></Relationships>
</file>

<file path=ppt/slides/_rels/slide37.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E8A23C4-8FA0-3A48-A158-7D37B341F44E}"/>
              </a:ext>
            </a:extLst>
          </p:cNvPr>
          <p:cNvSpPr>
            <a:spLocks noGrp="1"/>
          </p:cNvSpPr>
          <p:nvPr>
            <p:ph type="subTitle" idx="1"/>
          </p:nvPr>
        </p:nvSpPr>
        <p:spPr>
          <a:xfrm>
            <a:off x="384577" y="4207539"/>
            <a:ext cx="4732643" cy="1553649"/>
          </a:xfrm>
        </p:spPr>
        <p:txBody>
          <a:bodyPr>
            <a:normAutofit lnSpcReduction="10000"/>
          </a:bodyPr>
          <a:lstStyle/>
          <a:p>
            <a:pPr algn="l"/>
            <a:r>
              <a:rPr lang="en-US" b="1" dirty="0">
                <a:solidFill>
                  <a:schemeClr val="bg1"/>
                </a:solidFill>
              </a:rPr>
              <a:t>Diptanil Roy</a:t>
            </a:r>
          </a:p>
          <a:p>
            <a:pPr algn="l"/>
            <a:r>
              <a:rPr lang="en-US" sz="2000" i="1" dirty="0">
                <a:solidFill>
                  <a:schemeClr val="bg1"/>
                </a:solidFill>
              </a:rPr>
              <a:t>Rutgers University</a:t>
            </a:r>
          </a:p>
          <a:p>
            <a:pPr algn="l"/>
            <a:r>
              <a:rPr lang="en-US" sz="2000" i="1" dirty="0">
                <a:solidFill>
                  <a:schemeClr val="bg1"/>
                </a:solidFill>
              </a:rPr>
              <a:t>roydiptanil@gmail.com</a:t>
            </a:r>
          </a:p>
          <a:p>
            <a:pPr algn="l"/>
            <a:r>
              <a:rPr lang="en-US" sz="2000" dirty="0">
                <a:solidFill>
                  <a:schemeClr val="bg1"/>
                </a:solidFill>
              </a:rPr>
              <a:t>Monday, January 30, 2023</a:t>
            </a:r>
          </a:p>
        </p:txBody>
      </p:sp>
      <p:pic>
        <p:nvPicPr>
          <p:cNvPr id="1026" name="Picture 2" descr="STAR Detector has a New Inner Core | BNL Newsroom">
            <a:extLst>
              <a:ext uri="{FF2B5EF4-FFF2-40B4-BE49-F238E27FC236}">
                <a16:creationId xmlns:a16="http://schemas.microsoft.com/office/drawing/2014/main" id="{610A46B8-DDCE-7A49-9F52-2CD50D804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343" y="771988"/>
            <a:ext cx="5293300" cy="52933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910BA482-428A-444E-8E4B-B1F4C3ADC963}"/>
              </a:ext>
            </a:extLst>
          </p:cNvPr>
          <p:cNvSpPr>
            <a:spLocks noGrp="1"/>
          </p:cNvSpPr>
          <p:nvPr>
            <p:ph type="ftr" sz="quarter" idx="11"/>
          </p:nvPr>
        </p:nvSpPr>
        <p:spPr/>
        <p:txBody>
          <a:bodyPr/>
          <a:lstStyle/>
          <a:p>
            <a:r>
              <a:rPr lang="en-US" dirty="0">
                <a:solidFill>
                  <a:schemeClr val="bg1"/>
                </a:solidFill>
              </a:rPr>
              <a:t>Diptanil Roy, Rutgers Talk 2023</a:t>
            </a:r>
          </a:p>
        </p:txBody>
      </p:sp>
      <p:sp>
        <p:nvSpPr>
          <p:cNvPr id="7" name="Slide Number Placeholder 6">
            <a:extLst>
              <a:ext uri="{FF2B5EF4-FFF2-40B4-BE49-F238E27FC236}">
                <a16:creationId xmlns:a16="http://schemas.microsoft.com/office/drawing/2014/main" id="{319FA0B5-2F1C-9B4C-AF53-ACD72B9EEEBA}"/>
              </a:ext>
            </a:extLst>
          </p:cNvPr>
          <p:cNvSpPr>
            <a:spLocks noGrp="1"/>
          </p:cNvSpPr>
          <p:nvPr>
            <p:ph type="sldNum" sz="quarter" idx="12"/>
          </p:nvPr>
        </p:nvSpPr>
        <p:spPr/>
        <p:txBody>
          <a:bodyPr/>
          <a:lstStyle/>
          <a:p>
            <a:fld id="{3800F619-A0AE-2240-AB6C-C193FFCD425E}" type="slidenum">
              <a:rPr lang="en-US" smtClean="0">
                <a:solidFill>
                  <a:schemeClr val="bg1"/>
                </a:solidFill>
              </a:rPr>
              <a:t>1</a:t>
            </a:fld>
            <a:endParaRPr lang="en-US" dirty="0">
              <a:solidFill>
                <a:schemeClr val="bg1"/>
              </a:solidFill>
            </a:endParaRPr>
          </a:p>
        </p:txBody>
      </p:sp>
      <p:pic>
        <p:nvPicPr>
          <p:cNvPr id="14" name="Picture 8" descr="Rutgers Athletics Logos - Rutgers University Athletics">
            <a:extLst>
              <a:ext uri="{FF2B5EF4-FFF2-40B4-BE49-F238E27FC236}">
                <a16:creationId xmlns:a16="http://schemas.microsoft.com/office/drawing/2014/main" id="{19D325BF-7122-4349-BC54-1B187A086E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07" t="21425" r="16925" b="21085"/>
          <a:stretch/>
        </p:blipFill>
        <p:spPr bwMode="auto">
          <a:xfrm>
            <a:off x="116554" y="6309846"/>
            <a:ext cx="536045" cy="45813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page1image60481248">
            <a:extLst>
              <a:ext uri="{FF2B5EF4-FFF2-40B4-BE49-F238E27FC236}">
                <a16:creationId xmlns:a16="http://schemas.microsoft.com/office/drawing/2014/main" id="{FCA1E48E-5A06-594E-A96A-57E905692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582" y="0"/>
            <a:ext cx="3139418" cy="7719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22F77F-863D-0647-A66D-ABE00F951ACB}"/>
              </a:ext>
            </a:extLst>
          </p:cNvPr>
          <p:cNvSpPr/>
          <p:nvPr/>
        </p:nvSpPr>
        <p:spPr>
          <a:xfrm>
            <a:off x="360193" y="463296"/>
            <a:ext cx="956543" cy="426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9" name="Picture 5" descr="National Science Foundation - Wikipedia">
            <a:extLst>
              <a:ext uri="{FF2B5EF4-FFF2-40B4-BE49-F238E27FC236}">
                <a16:creationId xmlns:a16="http://schemas.microsoft.com/office/drawing/2014/main" id="{C974BE13-8F6E-DF4D-B219-05F72F5BC5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3" y="-9516"/>
            <a:ext cx="862277" cy="866691"/>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CD7BC309-C7AB-5BEA-C1B6-B91BA619351D}"/>
              </a:ext>
            </a:extLst>
          </p:cNvPr>
          <p:cNvSpPr>
            <a:spLocks noGrp="1"/>
          </p:cNvSpPr>
          <p:nvPr>
            <p:ph type="dt" sz="half" idx="10"/>
          </p:nvPr>
        </p:nvSpPr>
        <p:spPr/>
        <p:txBody>
          <a:bodyPr/>
          <a:lstStyle/>
          <a:p>
            <a:r>
              <a:rPr lang="en-US"/>
              <a:t>1/30/23</a:t>
            </a:r>
            <a:endParaRPr lang="en-US" dirty="0"/>
          </a:p>
        </p:txBody>
      </p:sp>
      <p:sp>
        <p:nvSpPr>
          <p:cNvPr id="2" name="Title 1">
            <a:extLst>
              <a:ext uri="{FF2B5EF4-FFF2-40B4-BE49-F238E27FC236}">
                <a16:creationId xmlns:a16="http://schemas.microsoft.com/office/drawing/2014/main" id="{C48A59DD-32DD-AE4D-907F-37025536C590}"/>
              </a:ext>
            </a:extLst>
          </p:cNvPr>
          <p:cNvSpPr>
            <a:spLocks noGrp="1"/>
          </p:cNvSpPr>
          <p:nvPr>
            <p:ph type="ctrTitle"/>
          </p:nvPr>
        </p:nvSpPr>
        <p:spPr>
          <a:xfrm>
            <a:off x="309150" y="1922957"/>
            <a:ext cx="7357779" cy="625820"/>
          </a:xfrm>
        </p:spPr>
        <p:txBody>
          <a:bodyPr anchor="b">
            <a:normAutofit/>
          </a:bodyPr>
          <a:lstStyle/>
          <a:p>
            <a:pPr algn="l"/>
            <a:r>
              <a:rPr lang="en-US" sz="3700" b="1" dirty="0">
                <a:solidFill>
                  <a:schemeClr val="bg1"/>
                </a:solidFill>
                <a:latin typeface="+mn-lt"/>
                <a:cs typeface="Times New Roman" panose="02020603050405020304" pitchFamily="18" charset="0"/>
              </a:rPr>
              <a:t>Looking into the QGP</a:t>
            </a:r>
          </a:p>
        </p:txBody>
      </p:sp>
      <p:cxnSp>
        <p:nvCxnSpPr>
          <p:cNvPr id="11" name="Straight Connector 10">
            <a:extLst>
              <a:ext uri="{FF2B5EF4-FFF2-40B4-BE49-F238E27FC236}">
                <a16:creationId xmlns:a16="http://schemas.microsoft.com/office/drawing/2014/main" id="{08D0B6FC-16C4-DC62-E6D0-66197374C498}"/>
              </a:ext>
            </a:extLst>
          </p:cNvPr>
          <p:cNvCxnSpPr>
            <a:cxnSpLocks/>
          </p:cNvCxnSpPr>
          <p:nvPr/>
        </p:nvCxnSpPr>
        <p:spPr>
          <a:xfrm>
            <a:off x="384576" y="2645228"/>
            <a:ext cx="6274767"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016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04C6B-42BE-EA39-95E5-BFC037302C2C}"/>
              </a:ext>
            </a:extLst>
          </p:cNvPr>
          <p:cNvSpPr txBox="1"/>
          <p:nvPr/>
        </p:nvSpPr>
        <p:spPr>
          <a:xfrm>
            <a:off x="-1" y="61784"/>
            <a:ext cx="6709719" cy="523220"/>
          </a:xfrm>
          <a:prstGeom prst="rect">
            <a:avLst/>
          </a:prstGeom>
          <a:noFill/>
        </p:spPr>
        <p:txBody>
          <a:bodyPr wrap="square" rtlCol="0">
            <a:spAutoFit/>
          </a:bodyPr>
          <a:lstStyle/>
          <a:p>
            <a:r>
              <a:rPr lang="en-US" sz="2800" b="1" dirty="0">
                <a:solidFill>
                  <a:schemeClr val="bg1"/>
                </a:solidFill>
                <a:highlight>
                  <a:srgbClr val="000000"/>
                </a:highlight>
                <a:latin typeface="+mj-lt"/>
              </a:rPr>
              <a:t>Anisotropic Flow</a:t>
            </a:r>
          </a:p>
        </p:txBody>
      </p:sp>
      <p:pic>
        <p:nvPicPr>
          <p:cNvPr id="4" name="Picture 3" descr="Diagram, schematic&#10;&#10;Description automatically generated">
            <a:extLst>
              <a:ext uri="{FF2B5EF4-FFF2-40B4-BE49-F238E27FC236}">
                <a16:creationId xmlns:a16="http://schemas.microsoft.com/office/drawing/2014/main" id="{724646D8-69A6-D6DD-9A23-F28314B4AF3F}"/>
              </a:ext>
            </a:extLst>
          </p:cNvPr>
          <p:cNvPicPr>
            <a:picLocks noChangeAspect="1"/>
          </p:cNvPicPr>
          <p:nvPr/>
        </p:nvPicPr>
        <p:blipFill>
          <a:blip r:embed="rId2"/>
          <a:stretch>
            <a:fillRect/>
          </a:stretch>
        </p:blipFill>
        <p:spPr>
          <a:xfrm>
            <a:off x="851690" y="675448"/>
            <a:ext cx="10488620" cy="3525961"/>
          </a:xfrm>
          <a:prstGeom prst="rect">
            <a:avLst/>
          </a:prstGeom>
        </p:spPr>
      </p:pic>
      <p:sp>
        <p:nvSpPr>
          <p:cNvPr id="7" name="TextBox 6">
            <a:extLst>
              <a:ext uri="{FF2B5EF4-FFF2-40B4-BE49-F238E27FC236}">
                <a16:creationId xmlns:a16="http://schemas.microsoft.com/office/drawing/2014/main" id="{48FBFD89-74CF-777B-E0A8-1E6B4FA9FD73}"/>
              </a:ext>
            </a:extLst>
          </p:cNvPr>
          <p:cNvSpPr txBox="1"/>
          <p:nvPr/>
        </p:nvSpPr>
        <p:spPr>
          <a:xfrm>
            <a:off x="2388798" y="4436074"/>
            <a:ext cx="7414402" cy="584775"/>
          </a:xfrm>
          <a:prstGeom prst="rect">
            <a:avLst/>
          </a:prstGeom>
          <a:noFill/>
        </p:spPr>
        <p:txBody>
          <a:bodyPr wrap="none" rtlCol="0">
            <a:spAutoFit/>
          </a:bodyPr>
          <a:lstStyle/>
          <a:p>
            <a:r>
              <a:rPr lang="en-US" sz="3200" dirty="0"/>
              <a:t>Quantify anisotropy with Fourier expansion</a:t>
            </a:r>
          </a:p>
        </p:txBody>
      </p:sp>
      <p:pic>
        <p:nvPicPr>
          <p:cNvPr id="9" name="Picture 8" descr="A picture containing watch, clock&#10;&#10;Description automatically generated">
            <a:extLst>
              <a:ext uri="{FF2B5EF4-FFF2-40B4-BE49-F238E27FC236}">
                <a16:creationId xmlns:a16="http://schemas.microsoft.com/office/drawing/2014/main" id="{FCF905D6-FB98-8793-A733-6E98CDFE5CAA}"/>
              </a:ext>
            </a:extLst>
          </p:cNvPr>
          <p:cNvPicPr>
            <a:picLocks noChangeAspect="1"/>
          </p:cNvPicPr>
          <p:nvPr/>
        </p:nvPicPr>
        <p:blipFill rotWithShape="1">
          <a:blip r:embed="rId3"/>
          <a:srcRect t="1" b="6946"/>
          <a:stretch/>
        </p:blipFill>
        <p:spPr>
          <a:xfrm>
            <a:off x="4042926" y="5255514"/>
            <a:ext cx="4106146" cy="733399"/>
          </a:xfrm>
          <a:prstGeom prst="rect">
            <a:avLst/>
          </a:prstGeom>
        </p:spPr>
      </p:pic>
      <p:sp>
        <p:nvSpPr>
          <p:cNvPr id="27" name="Date Placeholder 26">
            <a:extLst>
              <a:ext uri="{FF2B5EF4-FFF2-40B4-BE49-F238E27FC236}">
                <a16:creationId xmlns:a16="http://schemas.microsoft.com/office/drawing/2014/main" id="{0A931880-538B-A8FE-2F69-A91F2D34AF61}"/>
              </a:ext>
            </a:extLst>
          </p:cNvPr>
          <p:cNvSpPr>
            <a:spLocks noGrp="1"/>
          </p:cNvSpPr>
          <p:nvPr>
            <p:ph type="dt" sz="half" idx="10"/>
          </p:nvPr>
        </p:nvSpPr>
        <p:spPr/>
        <p:txBody>
          <a:bodyPr/>
          <a:lstStyle/>
          <a:p>
            <a:r>
              <a:rPr lang="en-US"/>
              <a:t>1/30/23</a:t>
            </a:r>
          </a:p>
        </p:txBody>
      </p:sp>
      <p:sp>
        <p:nvSpPr>
          <p:cNvPr id="28" name="Footer Placeholder 27">
            <a:extLst>
              <a:ext uri="{FF2B5EF4-FFF2-40B4-BE49-F238E27FC236}">
                <a16:creationId xmlns:a16="http://schemas.microsoft.com/office/drawing/2014/main" id="{19151CAB-5C7C-A443-3576-D44A59F2B9EB}"/>
              </a:ext>
            </a:extLst>
          </p:cNvPr>
          <p:cNvSpPr>
            <a:spLocks noGrp="1"/>
          </p:cNvSpPr>
          <p:nvPr>
            <p:ph type="ftr" sz="quarter" idx="11"/>
          </p:nvPr>
        </p:nvSpPr>
        <p:spPr/>
        <p:txBody>
          <a:bodyPr/>
          <a:lstStyle/>
          <a:p>
            <a:r>
              <a:rPr lang="en-US"/>
              <a:t>Diptanil Roy, Rutgers Talk 2023</a:t>
            </a:r>
          </a:p>
        </p:txBody>
      </p:sp>
      <p:sp>
        <p:nvSpPr>
          <p:cNvPr id="29" name="Slide Number Placeholder 28">
            <a:extLst>
              <a:ext uri="{FF2B5EF4-FFF2-40B4-BE49-F238E27FC236}">
                <a16:creationId xmlns:a16="http://schemas.microsoft.com/office/drawing/2014/main" id="{56785F07-D21A-730C-D195-BE90A2B25B04}"/>
              </a:ext>
            </a:extLst>
          </p:cNvPr>
          <p:cNvSpPr>
            <a:spLocks noGrp="1"/>
          </p:cNvSpPr>
          <p:nvPr>
            <p:ph type="sldNum" sz="quarter" idx="12"/>
          </p:nvPr>
        </p:nvSpPr>
        <p:spPr/>
        <p:txBody>
          <a:bodyPr/>
          <a:lstStyle/>
          <a:p>
            <a:fld id="{BEFDC923-9BD5-E542-AAD9-237EDB49B908}" type="slidenum">
              <a:rPr lang="en-US" smtClean="0"/>
              <a:t>10</a:t>
            </a:fld>
            <a:endParaRPr lang="en-US"/>
          </a:p>
        </p:txBody>
      </p:sp>
    </p:spTree>
    <p:extLst>
      <p:ext uri="{BB962C8B-B14F-4D97-AF65-F5344CB8AC3E}">
        <p14:creationId xmlns:p14="http://schemas.microsoft.com/office/powerpoint/2010/main" val="256174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3B733-A9E7-894A-D40E-0BC7A86099A9}"/>
              </a:ext>
            </a:extLst>
          </p:cNvPr>
          <p:cNvSpPr txBox="1"/>
          <p:nvPr/>
        </p:nvSpPr>
        <p:spPr>
          <a:xfrm>
            <a:off x="-1" y="61784"/>
            <a:ext cx="6709719" cy="523220"/>
          </a:xfrm>
          <a:prstGeom prst="rect">
            <a:avLst/>
          </a:prstGeom>
          <a:noFill/>
        </p:spPr>
        <p:txBody>
          <a:bodyPr wrap="square" rtlCol="0">
            <a:spAutoFit/>
          </a:bodyPr>
          <a:lstStyle/>
          <a:p>
            <a:r>
              <a:rPr lang="en-US" sz="2800" b="1" dirty="0">
                <a:solidFill>
                  <a:schemeClr val="bg1"/>
                </a:solidFill>
                <a:highlight>
                  <a:srgbClr val="000000"/>
                </a:highlight>
                <a:latin typeface="+mj-lt"/>
              </a:rPr>
              <a:t>Anisotropic Flow</a:t>
            </a:r>
          </a:p>
        </p:txBody>
      </p:sp>
      <p:grpSp>
        <p:nvGrpSpPr>
          <p:cNvPr id="8" name="Group 7">
            <a:extLst>
              <a:ext uri="{FF2B5EF4-FFF2-40B4-BE49-F238E27FC236}">
                <a16:creationId xmlns:a16="http://schemas.microsoft.com/office/drawing/2014/main" id="{D725233D-66E6-DAD9-8251-D2DEE99C320D}"/>
              </a:ext>
            </a:extLst>
          </p:cNvPr>
          <p:cNvGrpSpPr/>
          <p:nvPr/>
        </p:nvGrpSpPr>
        <p:grpSpPr>
          <a:xfrm>
            <a:off x="4152900" y="731165"/>
            <a:ext cx="3886200" cy="2984765"/>
            <a:chOff x="2810205" y="2475815"/>
            <a:chExt cx="4013200" cy="3213100"/>
          </a:xfrm>
        </p:grpSpPr>
        <p:pic>
          <p:nvPicPr>
            <p:cNvPr id="3" name="Picture 2" descr="Chart, scatter chart&#10;&#10;Description automatically generated">
              <a:extLst>
                <a:ext uri="{FF2B5EF4-FFF2-40B4-BE49-F238E27FC236}">
                  <a16:creationId xmlns:a16="http://schemas.microsoft.com/office/drawing/2014/main" id="{5951D50D-C8B8-29DC-B128-A41EECAE1AE6}"/>
                </a:ext>
              </a:extLst>
            </p:cNvPr>
            <p:cNvPicPr>
              <a:picLocks noChangeAspect="1"/>
            </p:cNvPicPr>
            <p:nvPr/>
          </p:nvPicPr>
          <p:blipFill>
            <a:blip r:embed="rId2"/>
            <a:stretch>
              <a:fillRect/>
            </a:stretch>
          </p:blipFill>
          <p:spPr>
            <a:xfrm>
              <a:off x="2810205" y="2475815"/>
              <a:ext cx="4013200" cy="2870200"/>
            </a:xfrm>
            <a:prstGeom prst="rect">
              <a:avLst/>
            </a:prstGeom>
          </p:spPr>
        </p:pic>
        <p:pic>
          <p:nvPicPr>
            <p:cNvPr id="4" name="Picture 3">
              <a:extLst>
                <a:ext uri="{FF2B5EF4-FFF2-40B4-BE49-F238E27FC236}">
                  <a16:creationId xmlns:a16="http://schemas.microsoft.com/office/drawing/2014/main" id="{F4B17EBF-2BCE-5BA9-DE22-3BCB890D6D5A}"/>
                </a:ext>
              </a:extLst>
            </p:cNvPr>
            <p:cNvPicPr>
              <a:picLocks noChangeAspect="1"/>
            </p:cNvPicPr>
            <p:nvPr/>
          </p:nvPicPr>
          <p:blipFill>
            <a:blip r:embed="rId3"/>
            <a:stretch>
              <a:fillRect/>
            </a:stretch>
          </p:blipFill>
          <p:spPr>
            <a:xfrm>
              <a:off x="3572205" y="5346015"/>
              <a:ext cx="3251200" cy="342900"/>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4995A954-212E-3F62-459A-34D9B859C2D8}"/>
                </a:ext>
              </a:extLst>
            </p:cNvPr>
            <p:cNvPicPr>
              <a:picLocks noChangeAspect="1"/>
            </p:cNvPicPr>
            <p:nvPr/>
          </p:nvPicPr>
          <p:blipFill>
            <a:blip r:embed="rId4"/>
            <a:stretch>
              <a:fillRect/>
            </a:stretch>
          </p:blipFill>
          <p:spPr>
            <a:xfrm>
              <a:off x="5636738" y="4003441"/>
              <a:ext cx="1072980" cy="919697"/>
            </a:xfrm>
            <a:prstGeom prst="rect">
              <a:avLst/>
            </a:prstGeom>
          </p:spPr>
        </p:pic>
      </p:grpSp>
      <p:grpSp>
        <p:nvGrpSpPr>
          <p:cNvPr id="9" name="Group 8">
            <a:extLst>
              <a:ext uri="{FF2B5EF4-FFF2-40B4-BE49-F238E27FC236}">
                <a16:creationId xmlns:a16="http://schemas.microsoft.com/office/drawing/2014/main" id="{19253069-AF22-38B4-7E73-7C31C7CF9CAF}"/>
              </a:ext>
            </a:extLst>
          </p:cNvPr>
          <p:cNvGrpSpPr/>
          <p:nvPr/>
        </p:nvGrpSpPr>
        <p:grpSpPr>
          <a:xfrm>
            <a:off x="0" y="731165"/>
            <a:ext cx="3886200" cy="3114591"/>
            <a:chOff x="-1" y="2187924"/>
            <a:chExt cx="3886200" cy="3114591"/>
          </a:xfrm>
        </p:grpSpPr>
        <p:pic>
          <p:nvPicPr>
            <p:cNvPr id="10" name="Picture 9" descr="Chart, scatter chart&#10;&#10;Description automatically generated">
              <a:extLst>
                <a:ext uri="{FF2B5EF4-FFF2-40B4-BE49-F238E27FC236}">
                  <a16:creationId xmlns:a16="http://schemas.microsoft.com/office/drawing/2014/main" id="{C68F50F8-3B3D-6BD8-EE6E-47409B24FC06}"/>
                </a:ext>
              </a:extLst>
            </p:cNvPr>
            <p:cNvPicPr>
              <a:picLocks noChangeAspect="1"/>
            </p:cNvPicPr>
            <p:nvPr/>
          </p:nvPicPr>
          <p:blipFill>
            <a:blip r:embed="rId5"/>
            <a:stretch>
              <a:fillRect/>
            </a:stretch>
          </p:blipFill>
          <p:spPr>
            <a:xfrm>
              <a:off x="-1" y="2187924"/>
              <a:ext cx="3886200" cy="2667000"/>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0FABE6BE-A61D-2B96-8BB5-6D166C8D9EC8}"/>
                </a:ext>
              </a:extLst>
            </p:cNvPr>
            <p:cNvPicPr>
              <a:picLocks noChangeAspect="1"/>
            </p:cNvPicPr>
            <p:nvPr/>
          </p:nvPicPr>
          <p:blipFill>
            <a:blip r:embed="rId6"/>
            <a:stretch>
              <a:fillRect/>
            </a:stretch>
          </p:blipFill>
          <p:spPr>
            <a:xfrm>
              <a:off x="787399" y="4807215"/>
              <a:ext cx="3098800" cy="495300"/>
            </a:xfrm>
            <a:prstGeom prst="rect">
              <a:avLst/>
            </a:prstGeom>
          </p:spPr>
        </p:pic>
      </p:grpSp>
      <p:sp>
        <p:nvSpPr>
          <p:cNvPr id="13" name="TextBox 12">
            <a:extLst>
              <a:ext uri="{FF2B5EF4-FFF2-40B4-BE49-F238E27FC236}">
                <a16:creationId xmlns:a16="http://schemas.microsoft.com/office/drawing/2014/main" id="{B6AF86F4-CE1A-6A8C-CD73-4FF079281C9B}"/>
              </a:ext>
            </a:extLst>
          </p:cNvPr>
          <p:cNvSpPr txBox="1"/>
          <p:nvPr/>
        </p:nvSpPr>
        <p:spPr>
          <a:xfrm>
            <a:off x="162010" y="4336942"/>
            <a:ext cx="9548576"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Flow increases for peripheral collisions where initial anisotropy is highest</a:t>
            </a:r>
          </a:p>
        </p:txBody>
      </p:sp>
      <p:pic>
        <p:nvPicPr>
          <p:cNvPr id="14" name="Picture 13" descr="Chart&#10;&#10;Description automatically generated">
            <a:extLst>
              <a:ext uri="{FF2B5EF4-FFF2-40B4-BE49-F238E27FC236}">
                <a16:creationId xmlns:a16="http://schemas.microsoft.com/office/drawing/2014/main" id="{ADFC194C-C596-8E14-D76B-81DBA6EBBB6E}"/>
              </a:ext>
            </a:extLst>
          </p:cNvPr>
          <p:cNvPicPr>
            <a:picLocks noChangeAspect="1"/>
          </p:cNvPicPr>
          <p:nvPr/>
        </p:nvPicPr>
        <p:blipFill>
          <a:blip r:embed="rId7"/>
          <a:stretch>
            <a:fillRect/>
          </a:stretch>
        </p:blipFill>
        <p:spPr>
          <a:xfrm>
            <a:off x="8093037" y="731165"/>
            <a:ext cx="4098963" cy="2877008"/>
          </a:xfrm>
          <a:prstGeom prst="rect">
            <a:avLst/>
          </a:prstGeom>
        </p:spPr>
      </p:pic>
      <p:sp>
        <p:nvSpPr>
          <p:cNvPr id="15" name="TextBox 14">
            <a:extLst>
              <a:ext uri="{FF2B5EF4-FFF2-40B4-BE49-F238E27FC236}">
                <a16:creationId xmlns:a16="http://schemas.microsoft.com/office/drawing/2014/main" id="{7073DF1B-133E-E48F-C1CA-8DCA8AC5FF7B}"/>
              </a:ext>
            </a:extLst>
          </p:cNvPr>
          <p:cNvSpPr txBox="1"/>
          <p:nvPr/>
        </p:nvSpPr>
        <p:spPr>
          <a:xfrm>
            <a:off x="10142518" y="852617"/>
            <a:ext cx="1659429" cy="369332"/>
          </a:xfrm>
          <a:prstGeom prst="rect">
            <a:avLst/>
          </a:prstGeom>
          <a:noFill/>
        </p:spPr>
        <p:txBody>
          <a:bodyPr wrap="none" rtlCol="0">
            <a:spAutoFit/>
          </a:bodyPr>
          <a:lstStyle/>
          <a:p>
            <a:r>
              <a:rPr lang="en-US" dirty="0" err="1"/>
              <a:t>Au+Au</a:t>
            </a:r>
            <a:r>
              <a:rPr lang="en-US" dirty="0"/>
              <a:t> 200 GeV</a:t>
            </a:r>
          </a:p>
        </p:txBody>
      </p:sp>
      <p:sp>
        <p:nvSpPr>
          <p:cNvPr id="17" name="TextBox 16">
            <a:extLst>
              <a:ext uri="{FF2B5EF4-FFF2-40B4-BE49-F238E27FC236}">
                <a16:creationId xmlns:a16="http://schemas.microsoft.com/office/drawing/2014/main" id="{02664851-3AB3-8E98-A8AE-D0FACDC8A134}"/>
              </a:ext>
            </a:extLst>
          </p:cNvPr>
          <p:cNvSpPr txBox="1"/>
          <p:nvPr/>
        </p:nvSpPr>
        <p:spPr>
          <a:xfrm>
            <a:off x="994719" y="1339115"/>
            <a:ext cx="834081" cy="369332"/>
          </a:xfrm>
          <a:prstGeom prst="rect">
            <a:avLst/>
          </a:prstGeom>
          <a:noFill/>
        </p:spPr>
        <p:txBody>
          <a:bodyPr wrap="square">
            <a:spAutoFit/>
          </a:bodyPr>
          <a:lstStyle/>
          <a:p>
            <a:r>
              <a:rPr lang="en-US" dirty="0" err="1"/>
              <a:t>Au+Au</a:t>
            </a:r>
            <a:r>
              <a:rPr lang="en-US" dirty="0"/>
              <a:t> </a:t>
            </a:r>
          </a:p>
        </p:txBody>
      </p:sp>
      <p:sp>
        <p:nvSpPr>
          <p:cNvPr id="18" name="TextBox 17">
            <a:extLst>
              <a:ext uri="{FF2B5EF4-FFF2-40B4-BE49-F238E27FC236}">
                <a16:creationId xmlns:a16="http://schemas.microsoft.com/office/drawing/2014/main" id="{C6F5A7AA-E083-CA15-1DCA-F8E19E96101B}"/>
              </a:ext>
            </a:extLst>
          </p:cNvPr>
          <p:cNvSpPr txBox="1"/>
          <p:nvPr/>
        </p:nvSpPr>
        <p:spPr>
          <a:xfrm>
            <a:off x="5150708" y="1336763"/>
            <a:ext cx="834081" cy="369332"/>
          </a:xfrm>
          <a:prstGeom prst="rect">
            <a:avLst/>
          </a:prstGeom>
          <a:noFill/>
        </p:spPr>
        <p:txBody>
          <a:bodyPr wrap="square">
            <a:spAutoFit/>
          </a:bodyPr>
          <a:lstStyle/>
          <a:p>
            <a:r>
              <a:rPr lang="en-US" dirty="0" err="1"/>
              <a:t>Au+Au</a:t>
            </a:r>
            <a:r>
              <a:rPr lang="en-US" dirty="0"/>
              <a:t> </a:t>
            </a:r>
          </a:p>
        </p:txBody>
      </p:sp>
      <p:sp>
        <p:nvSpPr>
          <p:cNvPr id="20" name="TextBox 19">
            <a:extLst>
              <a:ext uri="{FF2B5EF4-FFF2-40B4-BE49-F238E27FC236}">
                <a16:creationId xmlns:a16="http://schemas.microsoft.com/office/drawing/2014/main" id="{914B1DD0-98D0-0B01-0EBD-324B9C26181A}"/>
              </a:ext>
            </a:extLst>
          </p:cNvPr>
          <p:cNvSpPr txBox="1"/>
          <p:nvPr/>
        </p:nvSpPr>
        <p:spPr>
          <a:xfrm>
            <a:off x="162010" y="4893442"/>
            <a:ext cx="12029990" cy="461665"/>
          </a:xfrm>
          <a:prstGeom prst="rect">
            <a:avLst/>
          </a:prstGeom>
          <a:noFill/>
        </p:spPr>
        <p:txBody>
          <a:bodyPr wrap="square">
            <a:spAutoFit/>
          </a:bodyPr>
          <a:lstStyle/>
          <a:p>
            <a:pPr marL="285750" indent="-285750">
              <a:buFont typeface="Arial" panose="020B0604020202020204" pitchFamily="34" charset="0"/>
              <a:buChar char="•"/>
            </a:pPr>
            <a:r>
              <a:rPr lang="en-US" sz="2400" dirty="0"/>
              <a:t>Flow increases as a function of </a:t>
            </a:r>
            <a:r>
              <a:rPr lang="en-US" sz="2400" dirty="0" err="1"/>
              <a:t>p</a:t>
            </a:r>
            <a:r>
              <a:rPr lang="en-US" sz="2400" baseline="-25000" dirty="0" err="1"/>
              <a:t>T</a:t>
            </a:r>
            <a:r>
              <a:rPr lang="en-US" sz="2400" dirty="0"/>
              <a:t> </a:t>
            </a:r>
            <a:r>
              <a:rPr lang="en-US" sz="2400" dirty="0">
                <a:sym typeface="Wingdings" pitchFamily="2" charset="2"/>
              </a:rPr>
              <a:t> Hydrodynamic expansion of QGP</a:t>
            </a:r>
          </a:p>
        </p:txBody>
      </p:sp>
      <p:sp>
        <p:nvSpPr>
          <p:cNvPr id="22" name="TextBox 21">
            <a:extLst>
              <a:ext uri="{FF2B5EF4-FFF2-40B4-BE49-F238E27FC236}">
                <a16:creationId xmlns:a16="http://schemas.microsoft.com/office/drawing/2014/main" id="{C6B620C2-CFCD-D46C-8B4A-446BC78C902A}"/>
              </a:ext>
            </a:extLst>
          </p:cNvPr>
          <p:cNvSpPr txBox="1"/>
          <p:nvPr/>
        </p:nvSpPr>
        <p:spPr>
          <a:xfrm>
            <a:off x="162010" y="5449942"/>
            <a:ext cx="12029990" cy="830997"/>
          </a:xfrm>
          <a:prstGeom prst="rect">
            <a:avLst/>
          </a:prstGeom>
          <a:noFill/>
        </p:spPr>
        <p:txBody>
          <a:bodyPr wrap="square">
            <a:spAutoFit/>
          </a:bodyPr>
          <a:lstStyle/>
          <a:p>
            <a:pPr marL="285750" indent="-285750">
              <a:buFont typeface="Arial" panose="020B0604020202020204" pitchFamily="34" charset="0"/>
              <a:buChar char="•"/>
            </a:pPr>
            <a:r>
              <a:rPr lang="en-US" sz="2400" dirty="0"/>
              <a:t>Flow for identified particles scaled by number of constituent quarks identical </a:t>
            </a:r>
            <a:r>
              <a:rPr lang="en-US" sz="2400" dirty="0">
                <a:sym typeface="Wingdings" pitchFamily="2" charset="2"/>
              </a:rPr>
              <a:t> Effects of flow sets in during the QGP phase</a:t>
            </a:r>
            <a:endParaRPr lang="en-US" sz="2400" dirty="0"/>
          </a:p>
        </p:txBody>
      </p:sp>
      <p:sp>
        <p:nvSpPr>
          <p:cNvPr id="24" name="TextBox 23">
            <a:extLst>
              <a:ext uri="{FF2B5EF4-FFF2-40B4-BE49-F238E27FC236}">
                <a16:creationId xmlns:a16="http://schemas.microsoft.com/office/drawing/2014/main" id="{393247D7-C42E-908A-4588-6758E3F4572A}"/>
              </a:ext>
            </a:extLst>
          </p:cNvPr>
          <p:cNvSpPr txBox="1"/>
          <p:nvPr/>
        </p:nvSpPr>
        <p:spPr>
          <a:xfrm>
            <a:off x="2282349" y="3584146"/>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25" name="TextBox 24">
            <a:extLst>
              <a:ext uri="{FF2B5EF4-FFF2-40B4-BE49-F238E27FC236}">
                <a16:creationId xmlns:a16="http://schemas.microsoft.com/office/drawing/2014/main" id="{CA5A3282-3E2F-8A08-B4EB-2A77D673BB53}"/>
              </a:ext>
            </a:extLst>
          </p:cNvPr>
          <p:cNvSpPr txBox="1"/>
          <p:nvPr/>
        </p:nvSpPr>
        <p:spPr>
          <a:xfrm>
            <a:off x="6656563" y="3465977"/>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26" name="Rectangle 25">
            <a:extLst>
              <a:ext uri="{FF2B5EF4-FFF2-40B4-BE49-F238E27FC236}">
                <a16:creationId xmlns:a16="http://schemas.microsoft.com/office/drawing/2014/main" id="{928EA541-5094-6862-9C67-4B4B6FF6D5E5}"/>
              </a:ext>
            </a:extLst>
          </p:cNvPr>
          <p:cNvSpPr/>
          <p:nvPr/>
        </p:nvSpPr>
        <p:spPr>
          <a:xfrm>
            <a:off x="4065373" y="585004"/>
            <a:ext cx="8126627" cy="3522362"/>
          </a:xfrm>
          <a:prstGeom prst="rect">
            <a:avLst/>
          </a:prstGeom>
          <a:solidFill>
            <a:schemeClr val="bg1">
              <a:alpha val="82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3969F2-5115-8285-D44A-F56E6E0208CE}"/>
              </a:ext>
            </a:extLst>
          </p:cNvPr>
          <p:cNvSpPr/>
          <p:nvPr/>
        </p:nvSpPr>
        <p:spPr>
          <a:xfrm>
            <a:off x="26369" y="4893442"/>
            <a:ext cx="12165631" cy="1334022"/>
          </a:xfrm>
          <a:prstGeom prst="rect">
            <a:avLst/>
          </a:prstGeom>
          <a:solidFill>
            <a:schemeClr val="bg1">
              <a:alpha val="82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ate Placeholder 27">
            <a:extLst>
              <a:ext uri="{FF2B5EF4-FFF2-40B4-BE49-F238E27FC236}">
                <a16:creationId xmlns:a16="http://schemas.microsoft.com/office/drawing/2014/main" id="{A2314E85-B921-C73D-3AC4-AE3620B21AD1}"/>
              </a:ext>
            </a:extLst>
          </p:cNvPr>
          <p:cNvSpPr>
            <a:spLocks noGrp="1"/>
          </p:cNvSpPr>
          <p:nvPr>
            <p:ph type="dt" sz="half" idx="10"/>
          </p:nvPr>
        </p:nvSpPr>
        <p:spPr/>
        <p:txBody>
          <a:bodyPr/>
          <a:lstStyle/>
          <a:p>
            <a:r>
              <a:rPr lang="en-US"/>
              <a:t>1/30/23</a:t>
            </a:r>
          </a:p>
        </p:txBody>
      </p:sp>
      <p:sp>
        <p:nvSpPr>
          <p:cNvPr id="29" name="Footer Placeholder 28">
            <a:extLst>
              <a:ext uri="{FF2B5EF4-FFF2-40B4-BE49-F238E27FC236}">
                <a16:creationId xmlns:a16="http://schemas.microsoft.com/office/drawing/2014/main" id="{E6763E33-AB1F-AB5C-5BDB-6F10B3566C12}"/>
              </a:ext>
            </a:extLst>
          </p:cNvPr>
          <p:cNvSpPr>
            <a:spLocks noGrp="1"/>
          </p:cNvSpPr>
          <p:nvPr>
            <p:ph type="ftr" sz="quarter" idx="11"/>
          </p:nvPr>
        </p:nvSpPr>
        <p:spPr/>
        <p:txBody>
          <a:bodyPr/>
          <a:lstStyle/>
          <a:p>
            <a:r>
              <a:rPr lang="en-US"/>
              <a:t>Diptanil Roy, Rutgers Talk 2023</a:t>
            </a:r>
          </a:p>
        </p:txBody>
      </p:sp>
      <p:sp>
        <p:nvSpPr>
          <p:cNvPr id="30" name="Slide Number Placeholder 29">
            <a:extLst>
              <a:ext uri="{FF2B5EF4-FFF2-40B4-BE49-F238E27FC236}">
                <a16:creationId xmlns:a16="http://schemas.microsoft.com/office/drawing/2014/main" id="{E9A99376-FEEB-6438-0C6F-7DEFCC4AA473}"/>
              </a:ext>
            </a:extLst>
          </p:cNvPr>
          <p:cNvSpPr>
            <a:spLocks noGrp="1"/>
          </p:cNvSpPr>
          <p:nvPr>
            <p:ph type="sldNum" sz="quarter" idx="12"/>
          </p:nvPr>
        </p:nvSpPr>
        <p:spPr/>
        <p:txBody>
          <a:bodyPr/>
          <a:lstStyle/>
          <a:p>
            <a:fld id="{BEFDC923-9BD5-E542-AAD9-237EDB49B908}" type="slidenum">
              <a:rPr lang="en-US" smtClean="0"/>
              <a:t>11</a:t>
            </a:fld>
            <a:endParaRPr lang="en-US"/>
          </a:p>
        </p:txBody>
      </p:sp>
    </p:spTree>
    <p:extLst>
      <p:ext uri="{BB962C8B-B14F-4D97-AF65-F5344CB8AC3E}">
        <p14:creationId xmlns:p14="http://schemas.microsoft.com/office/powerpoint/2010/main" val="1564386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3B733-A9E7-894A-D40E-0BC7A86099A9}"/>
              </a:ext>
            </a:extLst>
          </p:cNvPr>
          <p:cNvSpPr txBox="1"/>
          <p:nvPr/>
        </p:nvSpPr>
        <p:spPr>
          <a:xfrm>
            <a:off x="-1" y="61784"/>
            <a:ext cx="6709719" cy="523220"/>
          </a:xfrm>
          <a:prstGeom prst="rect">
            <a:avLst/>
          </a:prstGeom>
          <a:noFill/>
        </p:spPr>
        <p:txBody>
          <a:bodyPr wrap="square" rtlCol="0">
            <a:spAutoFit/>
          </a:bodyPr>
          <a:lstStyle/>
          <a:p>
            <a:r>
              <a:rPr lang="en-US" sz="2800" b="1" dirty="0">
                <a:solidFill>
                  <a:schemeClr val="bg1"/>
                </a:solidFill>
                <a:highlight>
                  <a:srgbClr val="000000"/>
                </a:highlight>
                <a:latin typeface="+mj-lt"/>
              </a:rPr>
              <a:t>Anisotropic Flow</a:t>
            </a:r>
          </a:p>
        </p:txBody>
      </p:sp>
      <p:grpSp>
        <p:nvGrpSpPr>
          <p:cNvPr id="8" name="Group 7">
            <a:extLst>
              <a:ext uri="{FF2B5EF4-FFF2-40B4-BE49-F238E27FC236}">
                <a16:creationId xmlns:a16="http://schemas.microsoft.com/office/drawing/2014/main" id="{D725233D-66E6-DAD9-8251-D2DEE99C320D}"/>
              </a:ext>
            </a:extLst>
          </p:cNvPr>
          <p:cNvGrpSpPr/>
          <p:nvPr/>
        </p:nvGrpSpPr>
        <p:grpSpPr>
          <a:xfrm>
            <a:off x="4152900" y="731165"/>
            <a:ext cx="3886200" cy="2984765"/>
            <a:chOff x="2810205" y="2475815"/>
            <a:chExt cx="4013200" cy="3213100"/>
          </a:xfrm>
        </p:grpSpPr>
        <p:pic>
          <p:nvPicPr>
            <p:cNvPr id="3" name="Picture 2" descr="Chart, scatter chart&#10;&#10;Description automatically generated">
              <a:extLst>
                <a:ext uri="{FF2B5EF4-FFF2-40B4-BE49-F238E27FC236}">
                  <a16:creationId xmlns:a16="http://schemas.microsoft.com/office/drawing/2014/main" id="{5951D50D-C8B8-29DC-B128-A41EECAE1AE6}"/>
                </a:ext>
              </a:extLst>
            </p:cNvPr>
            <p:cNvPicPr>
              <a:picLocks noChangeAspect="1"/>
            </p:cNvPicPr>
            <p:nvPr/>
          </p:nvPicPr>
          <p:blipFill>
            <a:blip r:embed="rId2"/>
            <a:stretch>
              <a:fillRect/>
            </a:stretch>
          </p:blipFill>
          <p:spPr>
            <a:xfrm>
              <a:off x="2810205" y="2475815"/>
              <a:ext cx="4013200" cy="2870200"/>
            </a:xfrm>
            <a:prstGeom prst="rect">
              <a:avLst/>
            </a:prstGeom>
          </p:spPr>
        </p:pic>
        <p:pic>
          <p:nvPicPr>
            <p:cNvPr id="4" name="Picture 3">
              <a:extLst>
                <a:ext uri="{FF2B5EF4-FFF2-40B4-BE49-F238E27FC236}">
                  <a16:creationId xmlns:a16="http://schemas.microsoft.com/office/drawing/2014/main" id="{F4B17EBF-2BCE-5BA9-DE22-3BCB890D6D5A}"/>
                </a:ext>
              </a:extLst>
            </p:cNvPr>
            <p:cNvPicPr>
              <a:picLocks noChangeAspect="1"/>
            </p:cNvPicPr>
            <p:nvPr/>
          </p:nvPicPr>
          <p:blipFill>
            <a:blip r:embed="rId3"/>
            <a:stretch>
              <a:fillRect/>
            </a:stretch>
          </p:blipFill>
          <p:spPr>
            <a:xfrm>
              <a:off x="3572205" y="5346015"/>
              <a:ext cx="3251200" cy="342900"/>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4995A954-212E-3F62-459A-34D9B859C2D8}"/>
                </a:ext>
              </a:extLst>
            </p:cNvPr>
            <p:cNvPicPr>
              <a:picLocks noChangeAspect="1"/>
            </p:cNvPicPr>
            <p:nvPr/>
          </p:nvPicPr>
          <p:blipFill>
            <a:blip r:embed="rId4"/>
            <a:stretch>
              <a:fillRect/>
            </a:stretch>
          </p:blipFill>
          <p:spPr>
            <a:xfrm>
              <a:off x="5636738" y="4003441"/>
              <a:ext cx="1072980" cy="919697"/>
            </a:xfrm>
            <a:prstGeom prst="rect">
              <a:avLst/>
            </a:prstGeom>
          </p:spPr>
        </p:pic>
      </p:grpSp>
      <p:grpSp>
        <p:nvGrpSpPr>
          <p:cNvPr id="9" name="Group 8">
            <a:extLst>
              <a:ext uri="{FF2B5EF4-FFF2-40B4-BE49-F238E27FC236}">
                <a16:creationId xmlns:a16="http://schemas.microsoft.com/office/drawing/2014/main" id="{19253069-AF22-38B4-7E73-7C31C7CF9CAF}"/>
              </a:ext>
            </a:extLst>
          </p:cNvPr>
          <p:cNvGrpSpPr/>
          <p:nvPr/>
        </p:nvGrpSpPr>
        <p:grpSpPr>
          <a:xfrm>
            <a:off x="0" y="731165"/>
            <a:ext cx="3886200" cy="3114591"/>
            <a:chOff x="-1" y="2187924"/>
            <a:chExt cx="3886200" cy="3114591"/>
          </a:xfrm>
        </p:grpSpPr>
        <p:pic>
          <p:nvPicPr>
            <p:cNvPr id="10" name="Picture 9" descr="Chart, scatter chart&#10;&#10;Description automatically generated">
              <a:extLst>
                <a:ext uri="{FF2B5EF4-FFF2-40B4-BE49-F238E27FC236}">
                  <a16:creationId xmlns:a16="http://schemas.microsoft.com/office/drawing/2014/main" id="{C68F50F8-3B3D-6BD8-EE6E-47409B24FC06}"/>
                </a:ext>
              </a:extLst>
            </p:cNvPr>
            <p:cNvPicPr>
              <a:picLocks noChangeAspect="1"/>
            </p:cNvPicPr>
            <p:nvPr/>
          </p:nvPicPr>
          <p:blipFill>
            <a:blip r:embed="rId5"/>
            <a:stretch>
              <a:fillRect/>
            </a:stretch>
          </p:blipFill>
          <p:spPr>
            <a:xfrm>
              <a:off x="-1" y="2187924"/>
              <a:ext cx="3886200" cy="2667000"/>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0FABE6BE-A61D-2B96-8BB5-6D166C8D9EC8}"/>
                </a:ext>
              </a:extLst>
            </p:cNvPr>
            <p:cNvPicPr>
              <a:picLocks noChangeAspect="1"/>
            </p:cNvPicPr>
            <p:nvPr/>
          </p:nvPicPr>
          <p:blipFill>
            <a:blip r:embed="rId6"/>
            <a:stretch>
              <a:fillRect/>
            </a:stretch>
          </p:blipFill>
          <p:spPr>
            <a:xfrm>
              <a:off x="787399" y="4807215"/>
              <a:ext cx="3098800" cy="495300"/>
            </a:xfrm>
            <a:prstGeom prst="rect">
              <a:avLst/>
            </a:prstGeom>
          </p:spPr>
        </p:pic>
      </p:grpSp>
      <p:sp>
        <p:nvSpPr>
          <p:cNvPr id="13" name="TextBox 12">
            <a:extLst>
              <a:ext uri="{FF2B5EF4-FFF2-40B4-BE49-F238E27FC236}">
                <a16:creationId xmlns:a16="http://schemas.microsoft.com/office/drawing/2014/main" id="{B6AF86F4-CE1A-6A8C-CD73-4FF079281C9B}"/>
              </a:ext>
            </a:extLst>
          </p:cNvPr>
          <p:cNvSpPr txBox="1"/>
          <p:nvPr/>
        </p:nvSpPr>
        <p:spPr>
          <a:xfrm>
            <a:off x="162010" y="4336942"/>
            <a:ext cx="9548576"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Flow increases for peripheral collisions where initial anisotropy is highest</a:t>
            </a:r>
          </a:p>
        </p:txBody>
      </p:sp>
      <p:pic>
        <p:nvPicPr>
          <p:cNvPr id="14" name="Picture 13" descr="Chart&#10;&#10;Description automatically generated">
            <a:extLst>
              <a:ext uri="{FF2B5EF4-FFF2-40B4-BE49-F238E27FC236}">
                <a16:creationId xmlns:a16="http://schemas.microsoft.com/office/drawing/2014/main" id="{ADFC194C-C596-8E14-D76B-81DBA6EBBB6E}"/>
              </a:ext>
            </a:extLst>
          </p:cNvPr>
          <p:cNvPicPr>
            <a:picLocks noChangeAspect="1"/>
          </p:cNvPicPr>
          <p:nvPr/>
        </p:nvPicPr>
        <p:blipFill>
          <a:blip r:embed="rId7"/>
          <a:stretch>
            <a:fillRect/>
          </a:stretch>
        </p:blipFill>
        <p:spPr>
          <a:xfrm>
            <a:off x="8093037" y="731165"/>
            <a:ext cx="4098963" cy="2877008"/>
          </a:xfrm>
          <a:prstGeom prst="rect">
            <a:avLst/>
          </a:prstGeom>
        </p:spPr>
      </p:pic>
      <p:sp>
        <p:nvSpPr>
          <p:cNvPr id="15" name="TextBox 14">
            <a:extLst>
              <a:ext uri="{FF2B5EF4-FFF2-40B4-BE49-F238E27FC236}">
                <a16:creationId xmlns:a16="http://schemas.microsoft.com/office/drawing/2014/main" id="{7073DF1B-133E-E48F-C1CA-8DCA8AC5FF7B}"/>
              </a:ext>
            </a:extLst>
          </p:cNvPr>
          <p:cNvSpPr txBox="1"/>
          <p:nvPr/>
        </p:nvSpPr>
        <p:spPr>
          <a:xfrm>
            <a:off x="10142518" y="852617"/>
            <a:ext cx="1659429" cy="369332"/>
          </a:xfrm>
          <a:prstGeom prst="rect">
            <a:avLst/>
          </a:prstGeom>
          <a:noFill/>
        </p:spPr>
        <p:txBody>
          <a:bodyPr wrap="none" rtlCol="0">
            <a:spAutoFit/>
          </a:bodyPr>
          <a:lstStyle/>
          <a:p>
            <a:r>
              <a:rPr lang="en-US" dirty="0" err="1"/>
              <a:t>Au+Au</a:t>
            </a:r>
            <a:r>
              <a:rPr lang="en-US" dirty="0"/>
              <a:t> 200 GeV</a:t>
            </a:r>
          </a:p>
        </p:txBody>
      </p:sp>
      <p:sp>
        <p:nvSpPr>
          <p:cNvPr id="17" name="TextBox 16">
            <a:extLst>
              <a:ext uri="{FF2B5EF4-FFF2-40B4-BE49-F238E27FC236}">
                <a16:creationId xmlns:a16="http://schemas.microsoft.com/office/drawing/2014/main" id="{02664851-3AB3-8E98-A8AE-D0FACDC8A134}"/>
              </a:ext>
            </a:extLst>
          </p:cNvPr>
          <p:cNvSpPr txBox="1"/>
          <p:nvPr/>
        </p:nvSpPr>
        <p:spPr>
          <a:xfrm>
            <a:off x="994719" y="1339115"/>
            <a:ext cx="834081" cy="369332"/>
          </a:xfrm>
          <a:prstGeom prst="rect">
            <a:avLst/>
          </a:prstGeom>
          <a:noFill/>
        </p:spPr>
        <p:txBody>
          <a:bodyPr wrap="square">
            <a:spAutoFit/>
          </a:bodyPr>
          <a:lstStyle/>
          <a:p>
            <a:r>
              <a:rPr lang="en-US" dirty="0" err="1"/>
              <a:t>Au+Au</a:t>
            </a:r>
            <a:r>
              <a:rPr lang="en-US" dirty="0"/>
              <a:t> </a:t>
            </a:r>
          </a:p>
        </p:txBody>
      </p:sp>
      <p:sp>
        <p:nvSpPr>
          <p:cNvPr id="18" name="TextBox 17">
            <a:extLst>
              <a:ext uri="{FF2B5EF4-FFF2-40B4-BE49-F238E27FC236}">
                <a16:creationId xmlns:a16="http://schemas.microsoft.com/office/drawing/2014/main" id="{C6F5A7AA-E083-CA15-1DCA-F8E19E96101B}"/>
              </a:ext>
            </a:extLst>
          </p:cNvPr>
          <p:cNvSpPr txBox="1"/>
          <p:nvPr/>
        </p:nvSpPr>
        <p:spPr>
          <a:xfrm>
            <a:off x="5150708" y="1336763"/>
            <a:ext cx="834081" cy="369332"/>
          </a:xfrm>
          <a:prstGeom prst="rect">
            <a:avLst/>
          </a:prstGeom>
          <a:noFill/>
        </p:spPr>
        <p:txBody>
          <a:bodyPr wrap="square">
            <a:spAutoFit/>
          </a:bodyPr>
          <a:lstStyle/>
          <a:p>
            <a:r>
              <a:rPr lang="en-US" dirty="0" err="1"/>
              <a:t>Au+Au</a:t>
            </a:r>
            <a:r>
              <a:rPr lang="en-US" dirty="0"/>
              <a:t> </a:t>
            </a:r>
          </a:p>
        </p:txBody>
      </p:sp>
      <p:sp>
        <p:nvSpPr>
          <p:cNvPr id="20" name="TextBox 19">
            <a:extLst>
              <a:ext uri="{FF2B5EF4-FFF2-40B4-BE49-F238E27FC236}">
                <a16:creationId xmlns:a16="http://schemas.microsoft.com/office/drawing/2014/main" id="{914B1DD0-98D0-0B01-0EBD-324B9C26181A}"/>
              </a:ext>
            </a:extLst>
          </p:cNvPr>
          <p:cNvSpPr txBox="1"/>
          <p:nvPr/>
        </p:nvSpPr>
        <p:spPr>
          <a:xfrm>
            <a:off x="162010" y="4893442"/>
            <a:ext cx="12029990" cy="461665"/>
          </a:xfrm>
          <a:prstGeom prst="rect">
            <a:avLst/>
          </a:prstGeom>
          <a:noFill/>
        </p:spPr>
        <p:txBody>
          <a:bodyPr wrap="square">
            <a:spAutoFit/>
          </a:bodyPr>
          <a:lstStyle/>
          <a:p>
            <a:pPr marL="285750" indent="-285750">
              <a:buFont typeface="Arial" panose="020B0604020202020204" pitchFamily="34" charset="0"/>
              <a:buChar char="•"/>
            </a:pPr>
            <a:r>
              <a:rPr lang="en-US" sz="2400" dirty="0"/>
              <a:t>Flow increases as a function of </a:t>
            </a:r>
            <a:r>
              <a:rPr lang="en-US" sz="2400" dirty="0" err="1"/>
              <a:t>p</a:t>
            </a:r>
            <a:r>
              <a:rPr lang="en-US" sz="2400" baseline="-25000" dirty="0" err="1"/>
              <a:t>T</a:t>
            </a:r>
            <a:r>
              <a:rPr lang="en-US" sz="2400" dirty="0"/>
              <a:t> </a:t>
            </a:r>
            <a:r>
              <a:rPr lang="en-US" sz="2400" dirty="0">
                <a:sym typeface="Wingdings" pitchFamily="2" charset="2"/>
              </a:rPr>
              <a:t> Hydrodynamic expansion of QGP</a:t>
            </a:r>
          </a:p>
        </p:txBody>
      </p:sp>
      <p:sp>
        <p:nvSpPr>
          <p:cNvPr id="22" name="TextBox 21">
            <a:extLst>
              <a:ext uri="{FF2B5EF4-FFF2-40B4-BE49-F238E27FC236}">
                <a16:creationId xmlns:a16="http://schemas.microsoft.com/office/drawing/2014/main" id="{C6B620C2-CFCD-D46C-8B4A-446BC78C902A}"/>
              </a:ext>
            </a:extLst>
          </p:cNvPr>
          <p:cNvSpPr txBox="1"/>
          <p:nvPr/>
        </p:nvSpPr>
        <p:spPr>
          <a:xfrm>
            <a:off x="162010" y="5449942"/>
            <a:ext cx="12029990" cy="830997"/>
          </a:xfrm>
          <a:prstGeom prst="rect">
            <a:avLst/>
          </a:prstGeom>
          <a:noFill/>
        </p:spPr>
        <p:txBody>
          <a:bodyPr wrap="square">
            <a:spAutoFit/>
          </a:bodyPr>
          <a:lstStyle/>
          <a:p>
            <a:pPr marL="285750" indent="-285750">
              <a:buFont typeface="Arial" panose="020B0604020202020204" pitchFamily="34" charset="0"/>
              <a:buChar char="•"/>
            </a:pPr>
            <a:r>
              <a:rPr lang="en-US" sz="2400" dirty="0"/>
              <a:t>Flow for identified particles scaled by number of constituent quarks identical </a:t>
            </a:r>
            <a:r>
              <a:rPr lang="en-US" sz="2400" dirty="0">
                <a:sym typeface="Wingdings" pitchFamily="2" charset="2"/>
              </a:rPr>
              <a:t> Effects of flow sets in during the QGP phase</a:t>
            </a:r>
            <a:endParaRPr lang="en-US" sz="2400" dirty="0"/>
          </a:p>
        </p:txBody>
      </p:sp>
      <p:sp>
        <p:nvSpPr>
          <p:cNvPr id="24" name="TextBox 23">
            <a:extLst>
              <a:ext uri="{FF2B5EF4-FFF2-40B4-BE49-F238E27FC236}">
                <a16:creationId xmlns:a16="http://schemas.microsoft.com/office/drawing/2014/main" id="{393247D7-C42E-908A-4588-6758E3F4572A}"/>
              </a:ext>
            </a:extLst>
          </p:cNvPr>
          <p:cNvSpPr txBox="1"/>
          <p:nvPr/>
        </p:nvSpPr>
        <p:spPr>
          <a:xfrm>
            <a:off x="2282349" y="3584146"/>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25" name="TextBox 24">
            <a:extLst>
              <a:ext uri="{FF2B5EF4-FFF2-40B4-BE49-F238E27FC236}">
                <a16:creationId xmlns:a16="http://schemas.microsoft.com/office/drawing/2014/main" id="{CA5A3282-3E2F-8A08-B4EB-2A77D673BB53}"/>
              </a:ext>
            </a:extLst>
          </p:cNvPr>
          <p:cNvSpPr txBox="1"/>
          <p:nvPr/>
        </p:nvSpPr>
        <p:spPr>
          <a:xfrm>
            <a:off x="6656563" y="3465977"/>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6" name="Rectangle 5">
            <a:extLst>
              <a:ext uri="{FF2B5EF4-FFF2-40B4-BE49-F238E27FC236}">
                <a16:creationId xmlns:a16="http://schemas.microsoft.com/office/drawing/2014/main" id="{90416402-545B-261F-2361-FC0E81E50C21}"/>
              </a:ext>
            </a:extLst>
          </p:cNvPr>
          <p:cNvSpPr/>
          <p:nvPr/>
        </p:nvSpPr>
        <p:spPr>
          <a:xfrm>
            <a:off x="8204667" y="585004"/>
            <a:ext cx="3987333" cy="3522362"/>
          </a:xfrm>
          <a:prstGeom prst="rect">
            <a:avLst/>
          </a:prstGeom>
          <a:solidFill>
            <a:schemeClr val="bg1">
              <a:alpha val="82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82317E-9F2A-AC27-03CB-10AA87F5335A}"/>
              </a:ext>
            </a:extLst>
          </p:cNvPr>
          <p:cNvSpPr/>
          <p:nvPr/>
        </p:nvSpPr>
        <p:spPr>
          <a:xfrm>
            <a:off x="26369" y="5449942"/>
            <a:ext cx="12165631" cy="777522"/>
          </a:xfrm>
          <a:prstGeom prst="rect">
            <a:avLst/>
          </a:prstGeom>
          <a:solidFill>
            <a:schemeClr val="bg1">
              <a:alpha val="82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11">
            <a:extLst>
              <a:ext uri="{FF2B5EF4-FFF2-40B4-BE49-F238E27FC236}">
                <a16:creationId xmlns:a16="http://schemas.microsoft.com/office/drawing/2014/main" id="{ADB0701E-28CB-3A62-6F38-C1E7698CFC79}"/>
              </a:ext>
            </a:extLst>
          </p:cNvPr>
          <p:cNvSpPr>
            <a:spLocks noGrp="1"/>
          </p:cNvSpPr>
          <p:nvPr>
            <p:ph type="dt" sz="half" idx="10"/>
          </p:nvPr>
        </p:nvSpPr>
        <p:spPr/>
        <p:txBody>
          <a:bodyPr/>
          <a:lstStyle/>
          <a:p>
            <a:r>
              <a:rPr lang="en-US"/>
              <a:t>1/30/23</a:t>
            </a:r>
          </a:p>
        </p:txBody>
      </p:sp>
      <p:sp>
        <p:nvSpPr>
          <p:cNvPr id="16" name="Footer Placeholder 15">
            <a:extLst>
              <a:ext uri="{FF2B5EF4-FFF2-40B4-BE49-F238E27FC236}">
                <a16:creationId xmlns:a16="http://schemas.microsoft.com/office/drawing/2014/main" id="{B0E08233-3454-ACA3-BC4A-590F7E8B8AF4}"/>
              </a:ext>
            </a:extLst>
          </p:cNvPr>
          <p:cNvSpPr>
            <a:spLocks noGrp="1"/>
          </p:cNvSpPr>
          <p:nvPr>
            <p:ph type="ftr" sz="quarter" idx="11"/>
          </p:nvPr>
        </p:nvSpPr>
        <p:spPr/>
        <p:txBody>
          <a:bodyPr/>
          <a:lstStyle/>
          <a:p>
            <a:r>
              <a:rPr lang="en-US"/>
              <a:t>Diptanil Roy, Rutgers Talk 2023</a:t>
            </a:r>
          </a:p>
        </p:txBody>
      </p:sp>
      <p:sp>
        <p:nvSpPr>
          <p:cNvPr id="19" name="Slide Number Placeholder 18">
            <a:extLst>
              <a:ext uri="{FF2B5EF4-FFF2-40B4-BE49-F238E27FC236}">
                <a16:creationId xmlns:a16="http://schemas.microsoft.com/office/drawing/2014/main" id="{740A55D8-1D50-8F3F-6AE5-F4AD0980281D}"/>
              </a:ext>
            </a:extLst>
          </p:cNvPr>
          <p:cNvSpPr>
            <a:spLocks noGrp="1"/>
          </p:cNvSpPr>
          <p:nvPr>
            <p:ph type="sldNum" sz="quarter" idx="12"/>
          </p:nvPr>
        </p:nvSpPr>
        <p:spPr/>
        <p:txBody>
          <a:bodyPr/>
          <a:lstStyle/>
          <a:p>
            <a:fld id="{BEFDC923-9BD5-E542-AAD9-237EDB49B908}" type="slidenum">
              <a:rPr lang="en-US" smtClean="0"/>
              <a:t>12</a:t>
            </a:fld>
            <a:endParaRPr lang="en-US"/>
          </a:p>
        </p:txBody>
      </p:sp>
    </p:spTree>
    <p:extLst>
      <p:ext uri="{BB962C8B-B14F-4D97-AF65-F5344CB8AC3E}">
        <p14:creationId xmlns:p14="http://schemas.microsoft.com/office/powerpoint/2010/main" val="173470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3B733-A9E7-894A-D40E-0BC7A86099A9}"/>
              </a:ext>
            </a:extLst>
          </p:cNvPr>
          <p:cNvSpPr txBox="1"/>
          <p:nvPr/>
        </p:nvSpPr>
        <p:spPr>
          <a:xfrm>
            <a:off x="-1" y="61784"/>
            <a:ext cx="6709719" cy="523220"/>
          </a:xfrm>
          <a:prstGeom prst="rect">
            <a:avLst/>
          </a:prstGeom>
          <a:noFill/>
        </p:spPr>
        <p:txBody>
          <a:bodyPr wrap="square" rtlCol="0">
            <a:spAutoFit/>
          </a:bodyPr>
          <a:lstStyle/>
          <a:p>
            <a:r>
              <a:rPr lang="en-US" sz="2800" b="1" dirty="0">
                <a:solidFill>
                  <a:schemeClr val="bg1"/>
                </a:solidFill>
                <a:highlight>
                  <a:srgbClr val="000000"/>
                </a:highlight>
                <a:latin typeface="+mj-lt"/>
              </a:rPr>
              <a:t>Anisotropic Flow</a:t>
            </a:r>
          </a:p>
        </p:txBody>
      </p:sp>
      <p:grpSp>
        <p:nvGrpSpPr>
          <p:cNvPr id="8" name="Group 7">
            <a:extLst>
              <a:ext uri="{FF2B5EF4-FFF2-40B4-BE49-F238E27FC236}">
                <a16:creationId xmlns:a16="http://schemas.microsoft.com/office/drawing/2014/main" id="{D725233D-66E6-DAD9-8251-D2DEE99C320D}"/>
              </a:ext>
            </a:extLst>
          </p:cNvPr>
          <p:cNvGrpSpPr/>
          <p:nvPr/>
        </p:nvGrpSpPr>
        <p:grpSpPr>
          <a:xfrm>
            <a:off x="4152900" y="731165"/>
            <a:ext cx="3886200" cy="2984765"/>
            <a:chOff x="2810205" y="2475815"/>
            <a:chExt cx="4013200" cy="3213100"/>
          </a:xfrm>
        </p:grpSpPr>
        <p:pic>
          <p:nvPicPr>
            <p:cNvPr id="3" name="Picture 2" descr="Chart, scatter chart&#10;&#10;Description automatically generated">
              <a:extLst>
                <a:ext uri="{FF2B5EF4-FFF2-40B4-BE49-F238E27FC236}">
                  <a16:creationId xmlns:a16="http://schemas.microsoft.com/office/drawing/2014/main" id="{5951D50D-C8B8-29DC-B128-A41EECAE1AE6}"/>
                </a:ext>
              </a:extLst>
            </p:cNvPr>
            <p:cNvPicPr>
              <a:picLocks noChangeAspect="1"/>
            </p:cNvPicPr>
            <p:nvPr/>
          </p:nvPicPr>
          <p:blipFill>
            <a:blip r:embed="rId2"/>
            <a:stretch>
              <a:fillRect/>
            </a:stretch>
          </p:blipFill>
          <p:spPr>
            <a:xfrm>
              <a:off x="2810205" y="2475815"/>
              <a:ext cx="4013200" cy="2870200"/>
            </a:xfrm>
            <a:prstGeom prst="rect">
              <a:avLst/>
            </a:prstGeom>
          </p:spPr>
        </p:pic>
        <p:pic>
          <p:nvPicPr>
            <p:cNvPr id="4" name="Picture 3">
              <a:extLst>
                <a:ext uri="{FF2B5EF4-FFF2-40B4-BE49-F238E27FC236}">
                  <a16:creationId xmlns:a16="http://schemas.microsoft.com/office/drawing/2014/main" id="{F4B17EBF-2BCE-5BA9-DE22-3BCB890D6D5A}"/>
                </a:ext>
              </a:extLst>
            </p:cNvPr>
            <p:cNvPicPr>
              <a:picLocks noChangeAspect="1"/>
            </p:cNvPicPr>
            <p:nvPr/>
          </p:nvPicPr>
          <p:blipFill>
            <a:blip r:embed="rId3"/>
            <a:stretch>
              <a:fillRect/>
            </a:stretch>
          </p:blipFill>
          <p:spPr>
            <a:xfrm>
              <a:off x="3572205" y="5346015"/>
              <a:ext cx="3251200" cy="342900"/>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4995A954-212E-3F62-459A-34D9B859C2D8}"/>
                </a:ext>
              </a:extLst>
            </p:cNvPr>
            <p:cNvPicPr>
              <a:picLocks noChangeAspect="1"/>
            </p:cNvPicPr>
            <p:nvPr/>
          </p:nvPicPr>
          <p:blipFill>
            <a:blip r:embed="rId4"/>
            <a:stretch>
              <a:fillRect/>
            </a:stretch>
          </p:blipFill>
          <p:spPr>
            <a:xfrm>
              <a:off x="5636738" y="4003441"/>
              <a:ext cx="1072980" cy="919697"/>
            </a:xfrm>
            <a:prstGeom prst="rect">
              <a:avLst/>
            </a:prstGeom>
          </p:spPr>
        </p:pic>
      </p:grpSp>
      <p:grpSp>
        <p:nvGrpSpPr>
          <p:cNvPr id="9" name="Group 8">
            <a:extLst>
              <a:ext uri="{FF2B5EF4-FFF2-40B4-BE49-F238E27FC236}">
                <a16:creationId xmlns:a16="http://schemas.microsoft.com/office/drawing/2014/main" id="{19253069-AF22-38B4-7E73-7C31C7CF9CAF}"/>
              </a:ext>
            </a:extLst>
          </p:cNvPr>
          <p:cNvGrpSpPr/>
          <p:nvPr/>
        </p:nvGrpSpPr>
        <p:grpSpPr>
          <a:xfrm>
            <a:off x="0" y="731165"/>
            <a:ext cx="3886200" cy="3114591"/>
            <a:chOff x="-1" y="2187924"/>
            <a:chExt cx="3886200" cy="3114591"/>
          </a:xfrm>
        </p:grpSpPr>
        <p:pic>
          <p:nvPicPr>
            <p:cNvPr id="10" name="Picture 9" descr="Chart, scatter chart&#10;&#10;Description automatically generated">
              <a:extLst>
                <a:ext uri="{FF2B5EF4-FFF2-40B4-BE49-F238E27FC236}">
                  <a16:creationId xmlns:a16="http://schemas.microsoft.com/office/drawing/2014/main" id="{C68F50F8-3B3D-6BD8-EE6E-47409B24FC06}"/>
                </a:ext>
              </a:extLst>
            </p:cNvPr>
            <p:cNvPicPr>
              <a:picLocks noChangeAspect="1"/>
            </p:cNvPicPr>
            <p:nvPr/>
          </p:nvPicPr>
          <p:blipFill>
            <a:blip r:embed="rId5"/>
            <a:stretch>
              <a:fillRect/>
            </a:stretch>
          </p:blipFill>
          <p:spPr>
            <a:xfrm>
              <a:off x="-1" y="2187924"/>
              <a:ext cx="3886200" cy="2667000"/>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0FABE6BE-A61D-2B96-8BB5-6D166C8D9EC8}"/>
                </a:ext>
              </a:extLst>
            </p:cNvPr>
            <p:cNvPicPr>
              <a:picLocks noChangeAspect="1"/>
            </p:cNvPicPr>
            <p:nvPr/>
          </p:nvPicPr>
          <p:blipFill>
            <a:blip r:embed="rId6"/>
            <a:stretch>
              <a:fillRect/>
            </a:stretch>
          </p:blipFill>
          <p:spPr>
            <a:xfrm>
              <a:off x="787399" y="4807215"/>
              <a:ext cx="3098800" cy="495300"/>
            </a:xfrm>
            <a:prstGeom prst="rect">
              <a:avLst/>
            </a:prstGeom>
          </p:spPr>
        </p:pic>
      </p:grpSp>
      <p:sp>
        <p:nvSpPr>
          <p:cNvPr id="13" name="TextBox 12">
            <a:extLst>
              <a:ext uri="{FF2B5EF4-FFF2-40B4-BE49-F238E27FC236}">
                <a16:creationId xmlns:a16="http://schemas.microsoft.com/office/drawing/2014/main" id="{B6AF86F4-CE1A-6A8C-CD73-4FF079281C9B}"/>
              </a:ext>
            </a:extLst>
          </p:cNvPr>
          <p:cNvSpPr txBox="1"/>
          <p:nvPr/>
        </p:nvSpPr>
        <p:spPr>
          <a:xfrm>
            <a:off x="162010" y="4336942"/>
            <a:ext cx="9548576"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Flow increases for peripheral collisions where initial anisotropy is highest</a:t>
            </a:r>
          </a:p>
        </p:txBody>
      </p:sp>
      <p:pic>
        <p:nvPicPr>
          <p:cNvPr id="14" name="Picture 13" descr="Chart&#10;&#10;Description automatically generated">
            <a:extLst>
              <a:ext uri="{FF2B5EF4-FFF2-40B4-BE49-F238E27FC236}">
                <a16:creationId xmlns:a16="http://schemas.microsoft.com/office/drawing/2014/main" id="{ADFC194C-C596-8E14-D76B-81DBA6EBBB6E}"/>
              </a:ext>
            </a:extLst>
          </p:cNvPr>
          <p:cNvPicPr>
            <a:picLocks noChangeAspect="1"/>
          </p:cNvPicPr>
          <p:nvPr/>
        </p:nvPicPr>
        <p:blipFill>
          <a:blip r:embed="rId7"/>
          <a:stretch>
            <a:fillRect/>
          </a:stretch>
        </p:blipFill>
        <p:spPr>
          <a:xfrm>
            <a:off x="8093037" y="731165"/>
            <a:ext cx="4098963" cy="2877008"/>
          </a:xfrm>
          <a:prstGeom prst="rect">
            <a:avLst/>
          </a:prstGeom>
        </p:spPr>
      </p:pic>
      <p:sp>
        <p:nvSpPr>
          <p:cNvPr id="15" name="TextBox 14">
            <a:extLst>
              <a:ext uri="{FF2B5EF4-FFF2-40B4-BE49-F238E27FC236}">
                <a16:creationId xmlns:a16="http://schemas.microsoft.com/office/drawing/2014/main" id="{7073DF1B-133E-E48F-C1CA-8DCA8AC5FF7B}"/>
              </a:ext>
            </a:extLst>
          </p:cNvPr>
          <p:cNvSpPr txBox="1"/>
          <p:nvPr/>
        </p:nvSpPr>
        <p:spPr>
          <a:xfrm>
            <a:off x="10142518" y="852617"/>
            <a:ext cx="1659429" cy="369332"/>
          </a:xfrm>
          <a:prstGeom prst="rect">
            <a:avLst/>
          </a:prstGeom>
          <a:noFill/>
        </p:spPr>
        <p:txBody>
          <a:bodyPr wrap="none" rtlCol="0">
            <a:spAutoFit/>
          </a:bodyPr>
          <a:lstStyle/>
          <a:p>
            <a:r>
              <a:rPr lang="en-US" dirty="0" err="1"/>
              <a:t>Au+Au</a:t>
            </a:r>
            <a:r>
              <a:rPr lang="en-US" dirty="0"/>
              <a:t> 200 GeV</a:t>
            </a:r>
          </a:p>
        </p:txBody>
      </p:sp>
      <p:sp>
        <p:nvSpPr>
          <p:cNvPr id="17" name="TextBox 16">
            <a:extLst>
              <a:ext uri="{FF2B5EF4-FFF2-40B4-BE49-F238E27FC236}">
                <a16:creationId xmlns:a16="http://schemas.microsoft.com/office/drawing/2014/main" id="{02664851-3AB3-8E98-A8AE-D0FACDC8A134}"/>
              </a:ext>
            </a:extLst>
          </p:cNvPr>
          <p:cNvSpPr txBox="1"/>
          <p:nvPr/>
        </p:nvSpPr>
        <p:spPr>
          <a:xfrm>
            <a:off x="994719" y="1339115"/>
            <a:ext cx="834081" cy="369332"/>
          </a:xfrm>
          <a:prstGeom prst="rect">
            <a:avLst/>
          </a:prstGeom>
          <a:noFill/>
        </p:spPr>
        <p:txBody>
          <a:bodyPr wrap="square">
            <a:spAutoFit/>
          </a:bodyPr>
          <a:lstStyle/>
          <a:p>
            <a:r>
              <a:rPr lang="en-US" dirty="0" err="1"/>
              <a:t>Au+Au</a:t>
            </a:r>
            <a:r>
              <a:rPr lang="en-US" dirty="0"/>
              <a:t> </a:t>
            </a:r>
          </a:p>
        </p:txBody>
      </p:sp>
      <p:sp>
        <p:nvSpPr>
          <p:cNvPr id="18" name="TextBox 17">
            <a:extLst>
              <a:ext uri="{FF2B5EF4-FFF2-40B4-BE49-F238E27FC236}">
                <a16:creationId xmlns:a16="http://schemas.microsoft.com/office/drawing/2014/main" id="{C6F5A7AA-E083-CA15-1DCA-F8E19E96101B}"/>
              </a:ext>
            </a:extLst>
          </p:cNvPr>
          <p:cNvSpPr txBox="1"/>
          <p:nvPr/>
        </p:nvSpPr>
        <p:spPr>
          <a:xfrm>
            <a:off x="5150708" y="1336763"/>
            <a:ext cx="834081" cy="369332"/>
          </a:xfrm>
          <a:prstGeom prst="rect">
            <a:avLst/>
          </a:prstGeom>
          <a:noFill/>
        </p:spPr>
        <p:txBody>
          <a:bodyPr wrap="square">
            <a:spAutoFit/>
          </a:bodyPr>
          <a:lstStyle/>
          <a:p>
            <a:r>
              <a:rPr lang="en-US" dirty="0" err="1"/>
              <a:t>Au+Au</a:t>
            </a:r>
            <a:r>
              <a:rPr lang="en-US" dirty="0"/>
              <a:t> </a:t>
            </a:r>
          </a:p>
        </p:txBody>
      </p:sp>
      <p:sp>
        <p:nvSpPr>
          <p:cNvPr id="20" name="TextBox 19">
            <a:extLst>
              <a:ext uri="{FF2B5EF4-FFF2-40B4-BE49-F238E27FC236}">
                <a16:creationId xmlns:a16="http://schemas.microsoft.com/office/drawing/2014/main" id="{914B1DD0-98D0-0B01-0EBD-324B9C26181A}"/>
              </a:ext>
            </a:extLst>
          </p:cNvPr>
          <p:cNvSpPr txBox="1"/>
          <p:nvPr/>
        </p:nvSpPr>
        <p:spPr>
          <a:xfrm>
            <a:off x="162010" y="4893442"/>
            <a:ext cx="12029990" cy="461665"/>
          </a:xfrm>
          <a:prstGeom prst="rect">
            <a:avLst/>
          </a:prstGeom>
          <a:noFill/>
        </p:spPr>
        <p:txBody>
          <a:bodyPr wrap="square">
            <a:spAutoFit/>
          </a:bodyPr>
          <a:lstStyle/>
          <a:p>
            <a:pPr marL="285750" indent="-285750">
              <a:buFont typeface="Arial" panose="020B0604020202020204" pitchFamily="34" charset="0"/>
              <a:buChar char="•"/>
            </a:pPr>
            <a:r>
              <a:rPr lang="en-US" sz="2400" dirty="0"/>
              <a:t>Flow increases as a function of </a:t>
            </a:r>
            <a:r>
              <a:rPr lang="en-US" sz="2400" dirty="0" err="1"/>
              <a:t>p</a:t>
            </a:r>
            <a:r>
              <a:rPr lang="en-US" sz="2400" baseline="-25000" dirty="0" err="1"/>
              <a:t>T</a:t>
            </a:r>
            <a:r>
              <a:rPr lang="en-US" sz="2400" dirty="0"/>
              <a:t> </a:t>
            </a:r>
            <a:r>
              <a:rPr lang="en-US" sz="2400" dirty="0">
                <a:sym typeface="Wingdings" pitchFamily="2" charset="2"/>
              </a:rPr>
              <a:t> Hydrodynamic expansion of QGP</a:t>
            </a:r>
          </a:p>
        </p:txBody>
      </p:sp>
      <p:sp>
        <p:nvSpPr>
          <p:cNvPr id="22" name="TextBox 21">
            <a:extLst>
              <a:ext uri="{FF2B5EF4-FFF2-40B4-BE49-F238E27FC236}">
                <a16:creationId xmlns:a16="http://schemas.microsoft.com/office/drawing/2014/main" id="{C6B620C2-CFCD-D46C-8B4A-446BC78C902A}"/>
              </a:ext>
            </a:extLst>
          </p:cNvPr>
          <p:cNvSpPr txBox="1"/>
          <p:nvPr/>
        </p:nvSpPr>
        <p:spPr>
          <a:xfrm>
            <a:off x="162010" y="5449942"/>
            <a:ext cx="12029990" cy="830997"/>
          </a:xfrm>
          <a:prstGeom prst="rect">
            <a:avLst/>
          </a:prstGeom>
          <a:noFill/>
        </p:spPr>
        <p:txBody>
          <a:bodyPr wrap="square">
            <a:spAutoFit/>
          </a:bodyPr>
          <a:lstStyle/>
          <a:p>
            <a:pPr marL="285750" indent="-285750">
              <a:buFont typeface="Arial" panose="020B0604020202020204" pitchFamily="34" charset="0"/>
              <a:buChar char="•"/>
            </a:pPr>
            <a:r>
              <a:rPr lang="en-US" sz="2400" dirty="0"/>
              <a:t>Flow for identified particles scaled by number of constituent quarks identical </a:t>
            </a:r>
            <a:r>
              <a:rPr lang="en-US" sz="2400" dirty="0">
                <a:sym typeface="Wingdings" pitchFamily="2" charset="2"/>
              </a:rPr>
              <a:t> Effects of flow sets in during the QGP phase</a:t>
            </a:r>
            <a:endParaRPr lang="en-US" sz="2400" dirty="0"/>
          </a:p>
        </p:txBody>
      </p:sp>
      <p:sp>
        <p:nvSpPr>
          <p:cNvPr id="24" name="TextBox 23">
            <a:extLst>
              <a:ext uri="{FF2B5EF4-FFF2-40B4-BE49-F238E27FC236}">
                <a16:creationId xmlns:a16="http://schemas.microsoft.com/office/drawing/2014/main" id="{393247D7-C42E-908A-4588-6758E3F4572A}"/>
              </a:ext>
            </a:extLst>
          </p:cNvPr>
          <p:cNvSpPr txBox="1"/>
          <p:nvPr/>
        </p:nvSpPr>
        <p:spPr>
          <a:xfrm>
            <a:off x="2282349" y="3584146"/>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25" name="TextBox 24">
            <a:extLst>
              <a:ext uri="{FF2B5EF4-FFF2-40B4-BE49-F238E27FC236}">
                <a16:creationId xmlns:a16="http://schemas.microsoft.com/office/drawing/2014/main" id="{CA5A3282-3E2F-8A08-B4EB-2A77D673BB53}"/>
              </a:ext>
            </a:extLst>
          </p:cNvPr>
          <p:cNvSpPr txBox="1"/>
          <p:nvPr/>
        </p:nvSpPr>
        <p:spPr>
          <a:xfrm>
            <a:off x="6656563" y="3465977"/>
            <a:ext cx="1668085" cy="523220"/>
          </a:xfrm>
          <a:prstGeom prst="rect">
            <a:avLst/>
          </a:prstGeom>
          <a:noFill/>
        </p:spPr>
        <p:txBody>
          <a:bodyPr wrap="none" rtlCol="0">
            <a:spAutoFit/>
          </a:bodyPr>
          <a:lstStyle/>
          <a:p>
            <a:r>
              <a:rPr lang="en-US" sz="2800" dirty="0" err="1"/>
              <a:t>p</a:t>
            </a:r>
            <a:r>
              <a:rPr lang="en-US" sz="2800" baseline="-25000" dirty="0" err="1"/>
              <a:t>T</a:t>
            </a:r>
            <a:r>
              <a:rPr lang="en-US" sz="2800" dirty="0"/>
              <a:t> (GeV/</a:t>
            </a:r>
            <a:r>
              <a:rPr lang="en-US" sz="2800" i="1" dirty="0"/>
              <a:t>c</a:t>
            </a:r>
            <a:r>
              <a:rPr lang="en-US" sz="2800" dirty="0"/>
              <a:t>)</a:t>
            </a:r>
          </a:p>
        </p:txBody>
      </p:sp>
      <p:sp>
        <p:nvSpPr>
          <p:cNvPr id="6" name="Date Placeholder 5">
            <a:extLst>
              <a:ext uri="{FF2B5EF4-FFF2-40B4-BE49-F238E27FC236}">
                <a16:creationId xmlns:a16="http://schemas.microsoft.com/office/drawing/2014/main" id="{D68E0D7E-E345-4A4A-58BF-3D86221F42CF}"/>
              </a:ext>
            </a:extLst>
          </p:cNvPr>
          <p:cNvSpPr>
            <a:spLocks noGrp="1"/>
          </p:cNvSpPr>
          <p:nvPr>
            <p:ph type="dt" sz="half" idx="10"/>
          </p:nvPr>
        </p:nvSpPr>
        <p:spPr/>
        <p:txBody>
          <a:bodyPr/>
          <a:lstStyle/>
          <a:p>
            <a:r>
              <a:rPr lang="en-US"/>
              <a:t>1/30/23</a:t>
            </a:r>
          </a:p>
        </p:txBody>
      </p:sp>
      <p:sp>
        <p:nvSpPr>
          <p:cNvPr id="7" name="Footer Placeholder 6">
            <a:extLst>
              <a:ext uri="{FF2B5EF4-FFF2-40B4-BE49-F238E27FC236}">
                <a16:creationId xmlns:a16="http://schemas.microsoft.com/office/drawing/2014/main" id="{D49F721A-CD3A-4897-DAA5-1CA78A775818}"/>
              </a:ext>
            </a:extLst>
          </p:cNvPr>
          <p:cNvSpPr>
            <a:spLocks noGrp="1"/>
          </p:cNvSpPr>
          <p:nvPr>
            <p:ph type="ftr" sz="quarter" idx="11"/>
          </p:nvPr>
        </p:nvSpPr>
        <p:spPr/>
        <p:txBody>
          <a:bodyPr/>
          <a:lstStyle/>
          <a:p>
            <a:r>
              <a:rPr lang="en-US"/>
              <a:t>Diptanil Roy, Rutgers Talk 2023</a:t>
            </a:r>
          </a:p>
        </p:txBody>
      </p:sp>
      <p:sp>
        <p:nvSpPr>
          <p:cNvPr id="12" name="Slide Number Placeholder 11">
            <a:extLst>
              <a:ext uri="{FF2B5EF4-FFF2-40B4-BE49-F238E27FC236}">
                <a16:creationId xmlns:a16="http://schemas.microsoft.com/office/drawing/2014/main" id="{6843B82D-A9C4-8D7D-ADBF-5D7AC2C6BEBB}"/>
              </a:ext>
            </a:extLst>
          </p:cNvPr>
          <p:cNvSpPr>
            <a:spLocks noGrp="1"/>
          </p:cNvSpPr>
          <p:nvPr>
            <p:ph type="sldNum" sz="quarter" idx="12"/>
          </p:nvPr>
        </p:nvSpPr>
        <p:spPr/>
        <p:txBody>
          <a:bodyPr/>
          <a:lstStyle/>
          <a:p>
            <a:fld id="{BEFDC923-9BD5-E542-AAD9-237EDB49B908}" type="slidenum">
              <a:rPr lang="en-US" smtClean="0"/>
              <a:t>13</a:t>
            </a:fld>
            <a:endParaRPr lang="en-US"/>
          </a:p>
        </p:txBody>
      </p:sp>
    </p:spTree>
    <p:extLst>
      <p:ext uri="{BB962C8B-B14F-4D97-AF65-F5344CB8AC3E}">
        <p14:creationId xmlns:p14="http://schemas.microsoft.com/office/powerpoint/2010/main" val="2299331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01F9976-2429-BD21-6211-46EF51468099}"/>
              </a:ext>
            </a:extLst>
          </p:cNvPr>
          <p:cNvPicPr>
            <a:picLocks noChangeAspect="1"/>
          </p:cNvPicPr>
          <p:nvPr/>
        </p:nvPicPr>
        <p:blipFill>
          <a:blip r:embed="rId2">
            <a:alphaModFix amt="30000"/>
          </a:blip>
          <a:stretch>
            <a:fillRect/>
          </a:stretch>
        </p:blipFill>
        <p:spPr>
          <a:xfrm>
            <a:off x="2334483" y="0"/>
            <a:ext cx="7523034" cy="6876090"/>
          </a:xfrm>
          <a:prstGeom prst="rect">
            <a:avLst/>
          </a:prstGeom>
        </p:spPr>
      </p:pic>
      <p:sp>
        <p:nvSpPr>
          <p:cNvPr id="2" name="TextBox 1">
            <a:extLst>
              <a:ext uri="{FF2B5EF4-FFF2-40B4-BE49-F238E27FC236}">
                <a16:creationId xmlns:a16="http://schemas.microsoft.com/office/drawing/2014/main" id="{5D423F04-C202-141B-5B9E-2492DDFF9B7B}"/>
              </a:ext>
            </a:extLst>
          </p:cNvPr>
          <p:cNvSpPr txBox="1"/>
          <p:nvPr/>
        </p:nvSpPr>
        <p:spPr>
          <a:xfrm>
            <a:off x="510746" y="2859613"/>
            <a:ext cx="11170508" cy="1200329"/>
          </a:xfrm>
          <a:prstGeom prst="rect">
            <a:avLst/>
          </a:prstGeom>
          <a:noFill/>
          <a:ln>
            <a:noFill/>
          </a:ln>
        </p:spPr>
        <p:txBody>
          <a:bodyPr wrap="square" rtlCol="0">
            <a:spAutoFit/>
          </a:bodyPr>
          <a:lstStyle/>
          <a:p>
            <a:pPr algn="ctr"/>
            <a:r>
              <a:rPr lang="en-US" sz="3600" b="1" dirty="0"/>
              <a:t>Hard (Internal) Probes</a:t>
            </a:r>
          </a:p>
          <a:p>
            <a:pPr algn="ctr"/>
            <a:r>
              <a:rPr lang="en-US" sz="3600" dirty="0"/>
              <a:t>(Jet modifications, heavy flavor production etc.)</a:t>
            </a:r>
          </a:p>
        </p:txBody>
      </p:sp>
      <p:sp>
        <p:nvSpPr>
          <p:cNvPr id="3" name="Date Placeholder 2">
            <a:extLst>
              <a:ext uri="{FF2B5EF4-FFF2-40B4-BE49-F238E27FC236}">
                <a16:creationId xmlns:a16="http://schemas.microsoft.com/office/drawing/2014/main" id="{8FCB7B58-454A-B458-A95B-53FE627DCDC7}"/>
              </a:ext>
            </a:extLst>
          </p:cNvPr>
          <p:cNvSpPr>
            <a:spLocks noGrp="1"/>
          </p:cNvSpPr>
          <p:nvPr>
            <p:ph type="dt" sz="half" idx="10"/>
          </p:nvPr>
        </p:nvSpPr>
        <p:spPr/>
        <p:txBody>
          <a:bodyPr/>
          <a:lstStyle/>
          <a:p>
            <a:r>
              <a:rPr lang="en-US"/>
              <a:t>1/30/23</a:t>
            </a:r>
          </a:p>
        </p:txBody>
      </p:sp>
      <p:sp>
        <p:nvSpPr>
          <p:cNvPr id="5" name="Footer Placeholder 4">
            <a:extLst>
              <a:ext uri="{FF2B5EF4-FFF2-40B4-BE49-F238E27FC236}">
                <a16:creationId xmlns:a16="http://schemas.microsoft.com/office/drawing/2014/main" id="{AE83A8C5-76F8-0A7D-3C6C-D32D28A6B797}"/>
              </a:ext>
            </a:extLst>
          </p:cNvPr>
          <p:cNvSpPr>
            <a:spLocks noGrp="1"/>
          </p:cNvSpPr>
          <p:nvPr>
            <p:ph type="ftr" sz="quarter" idx="11"/>
          </p:nvPr>
        </p:nvSpPr>
        <p:spPr/>
        <p:txBody>
          <a:bodyPr/>
          <a:lstStyle/>
          <a:p>
            <a:r>
              <a:rPr lang="en-US"/>
              <a:t>Diptanil Roy, Rutgers Talk 2023</a:t>
            </a:r>
          </a:p>
        </p:txBody>
      </p:sp>
      <p:sp>
        <p:nvSpPr>
          <p:cNvPr id="6" name="Slide Number Placeholder 5">
            <a:extLst>
              <a:ext uri="{FF2B5EF4-FFF2-40B4-BE49-F238E27FC236}">
                <a16:creationId xmlns:a16="http://schemas.microsoft.com/office/drawing/2014/main" id="{6865ADEE-1E80-71E7-FE23-9F2758EABFFE}"/>
              </a:ext>
            </a:extLst>
          </p:cNvPr>
          <p:cNvSpPr>
            <a:spLocks noGrp="1"/>
          </p:cNvSpPr>
          <p:nvPr>
            <p:ph type="sldNum" sz="quarter" idx="12"/>
          </p:nvPr>
        </p:nvSpPr>
        <p:spPr/>
        <p:txBody>
          <a:bodyPr/>
          <a:lstStyle/>
          <a:p>
            <a:fld id="{BEFDC923-9BD5-E542-AAD9-237EDB49B908}" type="slidenum">
              <a:rPr lang="en-US" smtClean="0"/>
              <a:t>14</a:t>
            </a:fld>
            <a:endParaRPr lang="en-US"/>
          </a:p>
        </p:txBody>
      </p:sp>
    </p:spTree>
    <p:extLst>
      <p:ext uri="{BB962C8B-B14F-4D97-AF65-F5344CB8AC3E}">
        <p14:creationId xmlns:p14="http://schemas.microsoft.com/office/powerpoint/2010/main" val="9190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64ABB1-AFEA-DC43-8E16-AA5DFAE7F38C}"/>
              </a:ext>
            </a:extLst>
          </p:cNvPr>
          <p:cNvSpPr/>
          <p:nvPr/>
        </p:nvSpPr>
        <p:spPr>
          <a:xfrm>
            <a:off x="965176" y="2129788"/>
            <a:ext cx="3396343" cy="1181787"/>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D5F76D50-C41A-744E-ACCD-7483B27E37BE}"/>
              </a:ext>
            </a:extLst>
          </p:cNvPr>
          <p:cNvSpPr>
            <a:spLocks noGrp="1"/>
          </p:cNvSpPr>
          <p:nvPr>
            <p:ph type="sldNum" sz="quarter" idx="12"/>
          </p:nvPr>
        </p:nvSpPr>
        <p:spPr/>
        <p:txBody>
          <a:bodyPr/>
          <a:lstStyle/>
          <a:p>
            <a:fld id="{3800F619-A0AE-2240-AB6C-C193FFCD425E}" type="slidenum">
              <a:rPr lang="en-US" smtClean="0"/>
              <a:t>15</a:t>
            </a:fld>
            <a:endParaRPr lang="en-US"/>
          </a:p>
        </p:txBody>
      </p:sp>
      <p:sp>
        <p:nvSpPr>
          <p:cNvPr id="5" name="TextBox 4">
            <a:extLst>
              <a:ext uri="{FF2B5EF4-FFF2-40B4-BE49-F238E27FC236}">
                <a16:creationId xmlns:a16="http://schemas.microsoft.com/office/drawing/2014/main" id="{2E54956B-5BCF-D747-96BA-2ED368164EA6}"/>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Hard Probes</a:t>
            </a:r>
            <a:endParaRPr lang="en-US" sz="2800" dirty="0">
              <a:solidFill>
                <a:schemeClr val="bg1"/>
              </a:solidFill>
              <a:highlight>
                <a:srgbClr val="000000"/>
              </a:highlight>
              <a:latin typeface="+mj-lt"/>
            </a:endParaRPr>
          </a:p>
        </p:txBody>
      </p:sp>
      <p:sp>
        <p:nvSpPr>
          <p:cNvPr id="6" name="TextBox 5">
            <a:extLst>
              <a:ext uri="{FF2B5EF4-FFF2-40B4-BE49-F238E27FC236}">
                <a16:creationId xmlns:a16="http://schemas.microsoft.com/office/drawing/2014/main" id="{AF827515-AEE9-6543-946B-110207B8F179}"/>
              </a:ext>
            </a:extLst>
          </p:cNvPr>
          <p:cNvSpPr txBox="1"/>
          <p:nvPr/>
        </p:nvSpPr>
        <p:spPr>
          <a:xfrm>
            <a:off x="592219" y="1557249"/>
            <a:ext cx="3929922" cy="1754326"/>
          </a:xfrm>
          <a:prstGeom prst="rect">
            <a:avLst/>
          </a:prstGeom>
          <a:noFill/>
        </p:spPr>
        <p:txBody>
          <a:bodyPr wrap="square" rtlCol="0">
            <a:spAutoFit/>
          </a:bodyPr>
          <a:lstStyle/>
          <a:p>
            <a:pPr marL="342900" indent="-342900">
              <a:buFont typeface="+mj-lt"/>
              <a:buAutoNum type="arabicPeriod"/>
            </a:pPr>
            <a:r>
              <a:rPr lang="en-US" dirty="0"/>
              <a:t>Lifetime very short (</a:t>
            </a:r>
            <a:r>
              <a:rPr lang="en-US" i="1" dirty="0"/>
              <a:t>O</a:t>
            </a:r>
            <a:r>
              <a:rPr lang="en-US" dirty="0"/>
              <a:t>(1 – 10 </a:t>
            </a:r>
            <a:r>
              <a:rPr lang="en-US" dirty="0" err="1"/>
              <a:t>fm</a:t>
            </a:r>
            <a:r>
              <a:rPr lang="en-US" dirty="0"/>
              <a:t>/</a:t>
            </a:r>
            <a:r>
              <a:rPr lang="en-US" i="1" dirty="0"/>
              <a:t>c</a:t>
            </a:r>
            <a:r>
              <a:rPr lang="en-US" dirty="0"/>
              <a:t>))</a:t>
            </a:r>
          </a:p>
          <a:p>
            <a:pPr marL="342900" indent="-342900">
              <a:buFont typeface="+mj-lt"/>
              <a:buAutoNum type="arabicPeriod"/>
            </a:pPr>
            <a:r>
              <a:rPr lang="en-US" dirty="0"/>
              <a:t>Not feasible to use external probes</a:t>
            </a:r>
          </a:p>
          <a:p>
            <a:pPr marL="342900" indent="-342900">
              <a:buFont typeface="+mj-lt"/>
              <a:buAutoNum type="arabicPeriod"/>
            </a:pPr>
            <a:r>
              <a:rPr lang="en-US" dirty="0"/>
              <a:t>Instead, </a:t>
            </a:r>
            <a:r>
              <a:rPr lang="en-US" dirty="0">
                <a:solidFill>
                  <a:prstClr val="black"/>
                </a:solidFill>
              </a:rPr>
              <a:t>pass a QCD-sensitive internal probe through it, then look for any modifications due to the medium</a:t>
            </a:r>
            <a:endParaRPr lang="en-US" dirty="0"/>
          </a:p>
        </p:txBody>
      </p:sp>
      <p:cxnSp>
        <p:nvCxnSpPr>
          <p:cNvPr id="7" name="Straight Arrow Connector 6">
            <a:extLst>
              <a:ext uri="{FF2B5EF4-FFF2-40B4-BE49-F238E27FC236}">
                <a16:creationId xmlns:a16="http://schemas.microsoft.com/office/drawing/2014/main" id="{02D09E17-67B5-0041-B401-D0CB00059AA2}"/>
              </a:ext>
            </a:extLst>
          </p:cNvPr>
          <p:cNvCxnSpPr>
            <a:cxnSpLocks/>
          </p:cNvCxnSpPr>
          <p:nvPr/>
        </p:nvCxnSpPr>
        <p:spPr>
          <a:xfrm>
            <a:off x="2343425" y="3207850"/>
            <a:ext cx="0" cy="756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C9D344-AA16-0943-BD85-784D02F9F751}"/>
              </a:ext>
            </a:extLst>
          </p:cNvPr>
          <p:cNvSpPr txBox="1"/>
          <p:nvPr/>
        </p:nvSpPr>
        <p:spPr>
          <a:xfrm>
            <a:off x="965176" y="3969274"/>
            <a:ext cx="4223785" cy="646331"/>
          </a:xfrm>
          <a:prstGeom prst="rect">
            <a:avLst/>
          </a:prstGeom>
          <a:noFill/>
          <a:ln>
            <a:solidFill>
              <a:schemeClr val="accent1"/>
            </a:solidFill>
          </a:ln>
        </p:spPr>
        <p:txBody>
          <a:bodyPr wrap="none" rtlCol="0">
            <a:spAutoFit/>
          </a:bodyPr>
          <a:lstStyle/>
          <a:p>
            <a:r>
              <a:rPr lang="en-US" dirty="0"/>
              <a:t>Processes with: </a:t>
            </a:r>
          </a:p>
          <a:p>
            <a:pPr marL="285750" indent="-285750">
              <a:buFont typeface="Arial" panose="020B0604020202020204" pitchFamily="34" charset="0"/>
              <a:buChar char="•"/>
            </a:pPr>
            <a:r>
              <a:rPr lang="en-US" dirty="0"/>
              <a:t>Large momentum transfer (i.e., high </a:t>
            </a:r>
            <a:r>
              <a:rPr lang="en-US" i="1" dirty="0"/>
              <a:t>Q</a:t>
            </a:r>
            <a:r>
              <a:rPr lang="en-US" i="1" baseline="30000" dirty="0"/>
              <a:t>2</a:t>
            </a:r>
            <a:r>
              <a:rPr lang="en-US" dirty="0"/>
              <a:t>)</a:t>
            </a:r>
          </a:p>
        </p:txBody>
      </p:sp>
      <p:sp>
        <p:nvSpPr>
          <p:cNvPr id="9" name="TextBox 8">
            <a:extLst>
              <a:ext uri="{FF2B5EF4-FFF2-40B4-BE49-F238E27FC236}">
                <a16:creationId xmlns:a16="http://schemas.microsoft.com/office/drawing/2014/main" id="{71A29CF5-C43B-374F-960D-A5C64AED3CC8}"/>
              </a:ext>
            </a:extLst>
          </p:cNvPr>
          <p:cNvSpPr txBox="1"/>
          <p:nvPr/>
        </p:nvSpPr>
        <p:spPr>
          <a:xfrm>
            <a:off x="592220" y="4992313"/>
            <a:ext cx="5652653" cy="923330"/>
          </a:xfrm>
          <a:prstGeom prst="rect">
            <a:avLst/>
          </a:prstGeom>
          <a:noFill/>
        </p:spPr>
        <p:txBody>
          <a:bodyPr wrap="square" rtlCol="0">
            <a:spAutoFit/>
          </a:bodyPr>
          <a:lstStyle/>
          <a:p>
            <a:r>
              <a:rPr lang="en-US" dirty="0"/>
              <a:t>4.   Measure an observable in </a:t>
            </a:r>
            <a:r>
              <a:rPr lang="en-US" b="1" i="1" dirty="0" err="1"/>
              <a:t>p</a:t>
            </a:r>
            <a:r>
              <a:rPr lang="en-US" b="1" dirty="0" err="1"/>
              <a:t>+</a:t>
            </a:r>
            <a:r>
              <a:rPr lang="en-US" b="1" i="1" dirty="0" err="1"/>
              <a:t>p</a:t>
            </a:r>
            <a:r>
              <a:rPr lang="en-US" b="1" i="1" dirty="0"/>
              <a:t> &amp; </a:t>
            </a:r>
            <a:r>
              <a:rPr lang="en-US" b="1" i="1" dirty="0" err="1"/>
              <a:t>p</a:t>
            </a:r>
            <a:r>
              <a:rPr lang="en-US" b="1" dirty="0" err="1"/>
              <a:t>+A</a:t>
            </a:r>
            <a:r>
              <a:rPr lang="en-US" b="1" i="1" dirty="0"/>
              <a:t> </a:t>
            </a:r>
            <a:r>
              <a:rPr lang="en-US" dirty="0"/>
              <a:t>collisions</a:t>
            </a:r>
          </a:p>
          <a:p>
            <a:pPr marL="342900" indent="-342900">
              <a:buAutoNum type="arabicPeriod" startAt="5"/>
            </a:pPr>
            <a:r>
              <a:rPr lang="en-US" dirty="0"/>
              <a:t>Measure the same observable in </a:t>
            </a:r>
            <a:r>
              <a:rPr lang="en-US" b="1" dirty="0"/>
              <a:t>heavy ion </a:t>
            </a:r>
            <a:r>
              <a:rPr lang="en-US" dirty="0"/>
              <a:t>collisions</a:t>
            </a:r>
          </a:p>
          <a:p>
            <a:pPr marL="342900" indent="-342900">
              <a:buAutoNum type="arabicPeriod" startAt="5"/>
            </a:pPr>
            <a:r>
              <a:rPr lang="en-US" dirty="0"/>
              <a:t>Check for modifications</a:t>
            </a:r>
          </a:p>
        </p:txBody>
      </p:sp>
      <p:sp>
        <p:nvSpPr>
          <p:cNvPr id="11" name="TextBox 10">
            <a:extLst>
              <a:ext uri="{FF2B5EF4-FFF2-40B4-BE49-F238E27FC236}">
                <a16:creationId xmlns:a16="http://schemas.microsoft.com/office/drawing/2014/main" id="{8E6F84C7-FDFD-7940-A2A1-EB60BED3E413}"/>
              </a:ext>
            </a:extLst>
          </p:cNvPr>
          <p:cNvSpPr txBox="1"/>
          <p:nvPr/>
        </p:nvSpPr>
        <p:spPr>
          <a:xfrm>
            <a:off x="148873" y="593322"/>
            <a:ext cx="6096000" cy="523220"/>
          </a:xfrm>
          <a:prstGeom prst="rect">
            <a:avLst/>
          </a:prstGeom>
          <a:noFill/>
        </p:spPr>
        <p:txBody>
          <a:bodyPr wrap="square" rtlCol="0">
            <a:spAutoFit/>
          </a:bodyPr>
          <a:lstStyle/>
          <a:p>
            <a:r>
              <a:rPr lang="en-US" sz="2800" b="1" dirty="0"/>
              <a:t>How can we study the QGP properties?</a:t>
            </a:r>
          </a:p>
        </p:txBody>
      </p:sp>
      <p:sp>
        <p:nvSpPr>
          <p:cNvPr id="12" name="Explosion 2 11">
            <a:extLst>
              <a:ext uri="{FF2B5EF4-FFF2-40B4-BE49-F238E27FC236}">
                <a16:creationId xmlns:a16="http://schemas.microsoft.com/office/drawing/2014/main" id="{C173DDCB-7367-3744-917D-1E5401B9678E}"/>
              </a:ext>
            </a:extLst>
          </p:cNvPr>
          <p:cNvSpPr/>
          <p:nvPr/>
        </p:nvSpPr>
        <p:spPr>
          <a:xfrm rot="820216">
            <a:off x="7080482" y="690203"/>
            <a:ext cx="3994804" cy="2144140"/>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1A3987E-3FAC-7F41-AF23-9CFAF35FF660}"/>
              </a:ext>
            </a:extLst>
          </p:cNvPr>
          <p:cNvSpPr txBox="1"/>
          <p:nvPr/>
        </p:nvSpPr>
        <p:spPr>
          <a:xfrm>
            <a:off x="7928178" y="1577606"/>
            <a:ext cx="2299412" cy="369332"/>
          </a:xfrm>
          <a:prstGeom prst="rect">
            <a:avLst/>
          </a:prstGeom>
          <a:noFill/>
        </p:spPr>
        <p:txBody>
          <a:bodyPr wrap="none" rtlCol="0">
            <a:spAutoFit/>
          </a:bodyPr>
          <a:lstStyle/>
          <a:p>
            <a:r>
              <a:rPr lang="en-US" b="1" dirty="0">
                <a:solidFill>
                  <a:srgbClr val="FF0000"/>
                </a:solidFill>
              </a:rPr>
              <a:t>One such probe is jets</a:t>
            </a:r>
          </a:p>
        </p:txBody>
      </p:sp>
      <p:pic>
        <p:nvPicPr>
          <p:cNvPr id="14" name="Picture 13">
            <a:extLst>
              <a:ext uri="{FF2B5EF4-FFF2-40B4-BE49-F238E27FC236}">
                <a16:creationId xmlns:a16="http://schemas.microsoft.com/office/drawing/2014/main" id="{B5E9F111-5A85-9C44-9106-9E842CC48518}"/>
              </a:ext>
            </a:extLst>
          </p:cNvPr>
          <p:cNvPicPr>
            <a:picLocks noChangeAspect="1"/>
          </p:cNvPicPr>
          <p:nvPr/>
        </p:nvPicPr>
        <p:blipFill>
          <a:blip r:embed="rId3"/>
          <a:stretch>
            <a:fillRect/>
          </a:stretch>
        </p:blipFill>
        <p:spPr>
          <a:xfrm>
            <a:off x="6883698" y="2346685"/>
            <a:ext cx="4738135" cy="3790508"/>
          </a:xfrm>
          <a:prstGeom prst="rect">
            <a:avLst/>
          </a:prstGeom>
        </p:spPr>
      </p:pic>
      <p:sp>
        <p:nvSpPr>
          <p:cNvPr id="15" name="TextBox 14">
            <a:extLst>
              <a:ext uri="{FF2B5EF4-FFF2-40B4-BE49-F238E27FC236}">
                <a16:creationId xmlns:a16="http://schemas.microsoft.com/office/drawing/2014/main" id="{43F3DA62-FAA2-D848-87A7-7B21CDE295BC}"/>
              </a:ext>
            </a:extLst>
          </p:cNvPr>
          <p:cNvSpPr txBox="1"/>
          <p:nvPr/>
        </p:nvSpPr>
        <p:spPr>
          <a:xfrm>
            <a:off x="8153400" y="5915643"/>
            <a:ext cx="6837147" cy="276999"/>
          </a:xfrm>
          <a:prstGeom prst="rect">
            <a:avLst/>
          </a:prstGeom>
          <a:noFill/>
        </p:spPr>
        <p:txBody>
          <a:bodyPr wrap="square" rtlCol="0">
            <a:spAutoFit/>
          </a:bodyPr>
          <a:lstStyle/>
          <a:p>
            <a:r>
              <a:rPr lang="en-US" sz="1200" dirty="0"/>
              <a:t>source: RHIC album © Brookhaven National Laboratory</a:t>
            </a:r>
          </a:p>
        </p:txBody>
      </p:sp>
      <p:sp>
        <p:nvSpPr>
          <p:cNvPr id="16" name="Footer Placeholder 5">
            <a:extLst>
              <a:ext uri="{FF2B5EF4-FFF2-40B4-BE49-F238E27FC236}">
                <a16:creationId xmlns:a16="http://schemas.microsoft.com/office/drawing/2014/main" id="{C7377379-C53A-244F-A6B3-CCF05BF4E092}"/>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sp>
        <p:nvSpPr>
          <p:cNvPr id="2" name="Date Placeholder 1">
            <a:extLst>
              <a:ext uri="{FF2B5EF4-FFF2-40B4-BE49-F238E27FC236}">
                <a16:creationId xmlns:a16="http://schemas.microsoft.com/office/drawing/2014/main" id="{3E355E6D-3D4E-CFD0-7C6B-0C32E9B814D7}"/>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744427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A149E5-570D-FC46-B499-1DDED5DACD34}"/>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F215A1D8-7BF1-ED42-A86B-C5EC99A14A12}"/>
              </a:ext>
            </a:extLst>
          </p:cNvPr>
          <p:cNvSpPr>
            <a:spLocks noGrp="1"/>
          </p:cNvSpPr>
          <p:nvPr>
            <p:ph type="sldNum" sz="quarter" idx="12"/>
          </p:nvPr>
        </p:nvSpPr>
        <p:spPr/>
        <p:txBody>
          <a:bodyPr/>
          <a:lstStyle/>
          <a:p>
            <a:fld id="{A086A585-AE89-314D-B364-FD430CA14BAC}" type="slidenum">
              <a:rPr lang="en-US" smtClean="0"/>
              <a:t>16</a:t>
            </a:fld>
            <a:endParaRPr lang="en-US"/>
          </a:p>
        </p:txBody>
      </p:sp>
      <p:sp>
        <p:nvSpPr>
          <p:cNvPr id="4" name="TextBox 3">
            <a:extLst>
              <a:ext uri="{FF2B5EF4-FFF2-40B4-BE49-F238E27FC236}">
                <a16:creationId xmlns:a16="http://schemas.microsoft.com/office/drawing/2014/main" id="{4131810C-37B2-6B4F-9FDA-FD2EC47AE9A0}"/>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Jets</a:t>
            </a:r>
            <a:endParaRPr lang="en-US" sz="2800" dirty="0">
              <a:solidFill>
                <a:schemeClr val="bg1"/>
              </a:solidFill>
              <a:highlight>
                <a:srgbClr val="000000"/>
              </a:highlight>
              <a:latin typeface="+mj-lt"/>
            </a:endParaRPr>
          </a:p>
        </p:txBody>
      </p:sp>
      <p:sp>
        <p:nvSpPr>
          <p:cNvPr id="6" name="Rectangle 5">
            <a:extLst>
              <a:ext uri="{FF2B5EF4-FFF2-40B4-BE49-F238E27FC236}">
                <a16:creationId xmlns:a16="http://schemas.microsoft.com/office/drawing/2014/main" id="{DF170722-D2C1-B147-829D-365953E4873E}"/>
              </a:ext>
            </a:extLst>
          </p:cNvPr>
          <p:cNvSpPr/>
          <p:nvPr/>
        </p:nvSpPr>
        <p:spPr>
          <a:xfrm>
            <a:off x="186382" y="1382539"/>
            <a:ext cx="5909618" cy="3996607"/>
          </a:xfrm>
          <a:prstGeom prst="rect">
            <a:avLst/>
          </a:prstGeom>
        </p:spPr>
        <p:txBody>
          <a:bodyPr wrap="square">
            <a:spAutoFit/>
          </a:bodyPr>
          <a:lstStyle/>
          <a:p>
            <a:pPr marL="228600" lvl="0" indent="-228600" fontAlgn="base">
              <a:lnSpc>
                <a:spcPct val="150000"/>
              </a:lnSpc>
              <a:spcBef>
                <a:spcPct val="25000"/>
              </a:spcBef>
              <a:spcAft>
                <a:spcPct val="0"/>
              </a:spcAft>
              <a:buFontTx/>
              <a:buChar char="•"/>
              <a:defRPr/>
            </a:pPr>
            <a:r>
              <a:rPr lang="en-US" kern="0" dirty="0"/>
              <a:t>“Jets” are generated after collisions between hard scattered quarks and gluons (</a:t>
            </a:r>
            <a:r>
              <a:rPr lang="en-US" kern="0" dirty="0" err="1"/>
              <a:t>partons</a:t>
            </a:r>
            <a:r>
              <a:rPr lang="en-US" kern="0" dirty="0"/>
              <a:t>).</a:t>
            </a:r>
          </a:p>
          <a:p>
            <a:pPr marL="228600" lvl="0" indent="-228600" fontAlgn="base">
              <a:lnSpc>
                <a:spcPct val="150000"/>
              </a:lnSpc>
              <a:spcBef>
                <a:spcPct val="25000"/>
              </a:spcBef>
              <a:spcAft>
                <a:spcPct val="0"/>
              </a:spcAft>
              <a:buFontTx/>
              <a:buChar char="•"/>
              <a:defRPr/>
            </a:pPr>
            <a:r>
              <a:rPr lang="en-US" kern="0" dirty="0"/>
              <a:t>Outgoing quark or gluon “fragments” into a spray of particles. </a:t>
            </a:r>
          </a:p>
          <a:p>
            <a:pPr marL="228600" lvl="0" indent="-228600" fontAlgn="base">
              <a:lnSpc>
                <a:spcPct val="150000"/>
              </a:lnSpc>
              <a:spcBef>
                <a:spcPct val="25000"/>
              </a:spcBef>
              <a:spcAft>
                <a:spcPct val="0"/>
              </a:spcAft>
              <a:buFontTx/>
              <a:buChar char="•"/>
              <a:defRPr/>
            </a:pPr>
            <a:r>
              <a:rPr lang="en-US" kern="0" dirty="0"/>
              <a:t>Algorithm clusters tracks and energy depositions using a “</a:t>
            </a:r>
            <a:r>
              <a:rPr lang="en-US" b="1" kern="0" dirty="0"/>
              <a:t>distance measure</a:t>
            </a:r>
            <a:r>
              <a:rPr lang="en-US" kern="0" dirty="0"/>
              <a:t>” to cluster softer particles around high </a:t>
            </a:r>
            <a:r>
              <a:rPr lang="en-US" kern="0" dirty="0" err="1"/>
              <a:t>p</a:t>
            </a:r>
            <a:r>
              <a:rPr lang="en-US" kern="0" baseline="-25000" dirty="0" err="1"/>
              <a:t>T</a:t>
            </a:r>
            <a:r>
              <a:rPr lang="en-US" kern="0" dirty="0"/>
              <a:t> particles.</a:t>
            </a:r>
          </a:p>
          <a:p>
            <a:pPr marL="228600" lvl="0" indent="-228600" fontAlgn="base">
              <a:lnSpc>
                <a:spcPct val="150000"/>
              </a:lnSpc>
              <a:spcBef>
                <a:spcPct val="25000"/>
              </a:spcBef>
              <a:spcAft>
                <a:spcPct val="0"/>
              </a:spcAft>
              <a:buFontTx/>
              <a:buChar char="•"/>
              <a:defRPr/>
            </a:pPr>
            <a:r>
              <a:rPr lang="en-US" kern="0" dirty="0"/>
              <a:t>We look at jet observables </a:t>
            </a:r>
            <a:r>
              <a:rPr lang="en-US" b="1" kern="0" dirty="0"/>
              <a:t>in pp collisions </a:t>
            </a:r>
            <a:r>
              <a:rPr lang="en-US" kern="0" dirty="0"/>
              <a:t>and compare them to </a:t>
            </a:r>
            <a:r>
              <a:rPr lang="en-US" b="1" kern="0" dirty="0"/>
              <a:t>heavy ion collisions</a:t>
            </a:r>
            <a:r>
              <a:rPr lang="en-US" kern="0" dirty="0"/>
              <a:t> to see the effects of the QGP.</a:t>
            </a:r>
          </a:p>
        </p:txBody>
      </p:sp>
      <p:pic>
        <p:nvPicPr>
          <p:cNvPr id="8" name="Picture 7">
            <a:extLst>
              <a:ext uri="{FF2B5EF4-FFF2-40B4-BE49-F238E27FC236}">
                <a16:creationId xmlns:a16="http://schemas.microsoft.com/office/drawing/2014/main" id="{63A0F5C3-AA0B-CA4C-B6A6-E88F947E66CC}"/>
              </a:ext>
            </a:extLst>
          </p:cNvPr>
          <p:cNvPicPr>
            <a:picLocks noChangeAspect="1"/>
          </p:cNvPicPr>
          <p:nvPr/>
        </p:nvPicPr>
        <p:blipFill>
          <a:blip r:embed="rId2"/>
          <a:stretch>
            <a:fillRect/>
          </a:stretch>
        </p:blipFill>
        <p:spPr>
          <a:xfrm>
            <a:off x="7157868" y="1605623"/>
            <a:ext cx="4195932" cy="3773523"/>
          </a:xfrm>
          <a:prstGeom prst="rect">
            <a:avLst/>
          </a:prstGeom>
        </p:spPr>
      </p:pic>
      <p:sp>
        <p:nvSpPr>
          <p:cNvPr id="7" name="Date Placeholder 6">
            <a:extLst>
              <a:ext uri="{FF2B5EF4-FFF2-40B4-BE49-F238E27FC236}">
                <a16:creationId xmlns:a16="http://schemas.microsoft.com/office/drawing/2014/main" id="{9B521BAE-E299-202F-D1A0-F82BA5E860C0}"/>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145698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8F9195-912C-3D4D-AEBA-735A9B151A4E}"/>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8ADBAF2E-FAA7-CA4E-876E-BEAABFA9587B}"/>
              </a:ext>
            </a:extLst>
          </p:cNvPr>
          <p:cNvSpPr>
            <a:spLocks noGrp="1"/>
          </p:cNvSpPr>
          <p:nvPr>
            <p:ph type="sldNum" sz="quarter" idx="12"/>
          </p:nvPr>
        </p:nvSpPr>
        <p:spPr/>
        <p:txBody>
          <a:bodyPr/>
          <a:lstStyle/>
          <a:p>
            <a:fld id="{A086A585-AE89-314D-B364-FD430CA14BAC}" type="slidenum">
              <a:rPr lang="en-US" smtClean="0"/>
              <a:t>17</a:t>
            </a:fld>
            <a:endParaRPr lang="en-US"/>
          </a:p>
        </p:txBody>
      </p:sp>
      <p:sp>
        <p:nvSpPr>
          <p:cNvPr id="6" name="TextBox 5">
            <a:extLst>
              <a:ext uri="{FF2B5EF4-FFF2-40B4-BE49-F238E27FC236}">
                <a16:creationId xmlns:a16="http://schemas.microsoft.com/office/drawing/2014/main" id="{00BFCD70-BBFE-8F4E-BB04-0712ED855E08}"/>
              </a:ext>
            </a:extLst>
          </p:cNvPr>
          <p:cNvSpPr txBox="1"/>
          <p:nvPr/>
        </p:nvSpPr>
        <p:spPr>
          <a:xfrm>
            <a:off x="96519" y="1950069"/>
            <a:ext cx="6935508"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Anti-</a:t>
            </a:r>
            <a:r>
              <a:rPr lang="en-US" dirty="0" err="1"/>
              <a:t>k</a:t>
            </a:r>
            <a:r>
              <a:rPr lang="en-US" baseline="-25000" dirty="0" err="1"/>
              <a:t>T</a:t>
            </a:r>
            <a:r>
              <a:rPr lang="en-US" dirty="0"/>
              <a:t> jet clustering algorithm used through the FASTJET package (</a:t>
            </a:r>
            <a:r>
              <a:rPr lang="en-US" sz="1400" dirty="0"/>
              <a:t>Phys. Lett. B 641 (2006) 57-61</a:t>
            </a:r>
            <a:r>
              <a:rPr lang="en-US" dirty="0"/>
              <a:t>) </a:t>
            </a:r>
          </a:p>
          <a:p>
            <a:pPr marL="285750" indent="-285750">
              <a:lnSpc>
                <a:spcPct val="150000"/>
              </a:lnSpc>
              <a:buFont typeface="Arial" panose="020B0604020202020204" pitchFamily="34" charset="0"/>
              <a:buChar char="•"/>
            </a:pPr>
            <a:r>
              <a:rPr lang="en-US" dirty="0"/>
              <a:t>Sequentially clusters softer detected entities (charged particle tracks and calorimeter energy depositions) around harder entities </a:t>
            </a:r>
            <a:endParaRPr lang="en-US" dirty="0">
              <a:effectLst/>
            </a:endParaRPr>
          </a:p>
          <a:p>
            <a:pPr marL="285750" indent="-285750">
              <a:lnSpc>
                <a:spcPct val="150000"/>
              </a:lnSpc>
              <a:buFont typeface="Arial" panose="020B0604020202020204" pitchFamily="34" charset="0"/>
              <a:buChar char="•"/>
            </a:pPr>
            <a:r>
              <a:rPr lang="en-US" dirty="0"/>
              <a:t>Creates approximately conical jets with radii determined by the jet resolution parameter (</a:t>
            </a:r>
            <a:r>
              <a:rPr lang="en-US" i="1" dirty="0">
                <a:latin typeface="Times New Roman" panose="02020603050405020304" pitchFamily="18" charset="0"/>
                <a:cs typeface="Times New Roman" panose="02020603050405020304" pitchFamily="18" charset="0"/>
              </a:rPr>
              <a:t>R</a:t>
            </a:r>
            <a:r>
              <a:rPr lang="en-US" dirty="0"/>
              <a:t>) </a:t>
            </a:r>
            <a:endParaRPr lang="en-US" dirty="0">
              <a:effectLst/>
            </a:endParaRPr>
          </a:p>
          <a:p>
            <a:pPr marL="285750" indent="-285750">
              <a:lnSpc>
                <a:spcPct val="150000"/>
              </a:lnSpc>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R</a:t>
            </a:r>
            <a:r>
              <a:rPr lang="en-US" dirty="0"/>
              <a:t> fixed based on various experiment specific considerations </a:t>
            </a:r>
            <a:endParaRPr lang="en-US" dirty="0">
              <a:effectLst/>
            </a:endParaRPr>
          </a:p>
        </p:txBody>
      </p:sp>
      <p:pic>
        <p:nvPicPr>
          <p:cNvPr id="8" name="Picture 7" descr="Chart, surface chart&#10;&#10;Description automatically generated">
            <a:extLst>
              <a:ext uri="{FF2B5EF4-FFF2-40B4-BE49-F238E27FC236}">
                <a16:creationId xmlns:a16="http://schemas.microsoft.com/office/drawing/2014/main" id="{775399F2-E720-5748-AF3C-B8ED73C83B1D}"/>
              </a:ext>
            </a:extLst>
          </p:cNvPr>
          <p:cNvPicPr>
            <a:picLocks noChangeAspect="1"/>
          </p:cNvPicPr>
          <p:nvPr/>
        </p:nvPicPr>
        <p:blipFill>
          <a:blip r:embed="rId2"/>
          <a:stretch>
            <a:fillRect/>
          </a:stretch>
        </p:blipFill>
        <p:spPr>
          <a:xfrm>
            <a:off x="7091650" y="1592266"/>
            <a:ext cx="5100350" cy="3673467"/>
          </a:xfrm>
          <a:prstGeom prst="rect">
            <a:avLst/>
          </a:prstGeom>
        </p:spPr>
      </p:pic>
      <p:sp>
        <p:nvSpPr>
          <p:cNvPr id="9" name="TextBox 8">
            <a:extLst>
              <a:ext uri="{FF2B5EF4-FFF2-40B4-BE49-F238E27FC236}">
                <a16:creationId xmlns:a16="http://schemas.microsoft.com/office/drawing/2014/main" id="{D3CD2E89-92D1-BF15-CE80-DF0FB544157E}"/>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Reconstructing Jets in an Experiment</a:t>
            </a:r>
            <a:endParaRPr lang="en-US" sz="2800" dirty="0">
              <a:solidFill>
                <a:schemeClr val="bg1"/>
              </a:solidFill>
              <a:highlight>
                <a:srgbClr val="000000"/>
              </a:highlight>
              <a:latin typeface="+mj-lt"/>
            </a:endParaRPr>
          </a:p>
        </p:txBody>
      </p:sp>
      <p:sp>
        <p:nvSpPr>
          <p:cNvPr id="11" name="Date Placeholder 10">
            <a:extLst>
              <a:ext uri="{FF2B5EF4-FFF2-40B4-BE49-F238E27FC236}">
                <a16:creationId xmlns:a16="http://schemas.microsoft.com/office/drawing/2014/main" id="{8B74A321-7516-265A-D6C3-6B932097B823}"/>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97306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2">
            <a:extLst>
              <a:ext uri="{FF2B5EF4-FFF2-40B4-BE49-F238E27FC236}">
                <a16:creationId xmlns:a16="http://schemas.microsoft.com/office/drawing/2014/main" id="{205DE189-6469-E94A-938A-6BB203AC7BF4}"/>
              </a:ext>
            </a:extLst>
          </p:cNvPr>
          <p:cNvSpPr>
            <a:spLocks noGrp="1"/>
          </p:cNvSpPr>
          <p:nvPr>
            <p:ph type="sldNum" sz="quarter" idx="12"/>
          </p:nvPr>
        </p:nvSpPr>
        <p:spPr/>
        <p:txBody>
          <a:bodyPr/>
          <a:lstStyle/>
          <a:p>
            <a:fld id="{400CAC08-F78E-144A-8BAD-A8528512C7CD}" type="slidenum">
              <a:rPr lang="en-US" smtClean="0"/>
              <a:t>18</a:t>
            </a:fld>
            <a:endParaRPr lang="en-US"/>
          </a:p>
        </p:txBody>
      </p:sp>
      <p:sp>
        <p:nvSpPr>
          <p:cNvPr id="49" name="Footer Placeholder 1">
            <a:extLst>
              <a:ext uri="{FF2B5EF4-FFF2-40B4-BE49-F238E27FC236}">
                <a16:creationId xmlns:a16="http://schemas.microsoft.com/office/drawing/2014/main" id="{F69D9F60-5A71-1C45-B504-11E7ACD969F7}"/>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sp>
        <p:nvSpPr>
          <p:cNvPr id="2" name="TextBox 1">
            <a:extLst>
              <a:ext uri="{FF2B5EF4-FFF2-40B4-BE49-F238E27FC236}">
                <a16:creationId xmlns:a16="http://schemas.microsoft.com/office/drawing/2014/main" id="{5A068731-3D03-728F-D909-782DFF123BD9}"/>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Quenching</a:t>
            </a:r>
            <a:endParaRPr lang="en-US" sz="2800" dirty="0">
              <a:solidFill>
                <a:schemeClr val="bg1"/>
              </a:solidFill>
              <a:highlight>
                <a:srgbClr val="000000"/>
              </a:highlight>
              <a:latin typeface="+mj-lt"/>
            </a:endParaRPr>
          </a:p>
        </p:txBody>
      </p:sp>
      <p:sp>
        <p:nvSpPr>
          <p:cNvPr id="4" name="Date Placeholder 3">
            <a:extLst>
              <a:ext uri="{FF2B5EF4-FFF2-40B4-BE49-F238E27FC236}">
                <a16:creationId xmlns:a16="http://schemas.microsoft.com/office/drawing/2014/main" id="{84003342-331B-9225-1BE3-DF42FEAF3154}"/>
              </a:ext>
            </a:extLst>
          </p:cNvPr>
          <p:cNvSpPr>
            <a:spLocks noGrp="1"/>
          </p:cNvSpPr>
          <p:nvPr>
            <p:ph type="dt" sz="half" idx="10"/>
          </p:nvPr>
        </p:nvSpPr>
        <p:spPr/>
        <p:txBody>
          <a:bodyPr/>
          <a:lstStyle/>
          <a:p>
            <a:r>
              <a:rPr lang="en-US"/>
              <a:t>1/30/23</a:t>
            </a:r>
          </a:p>
        </p:txBody>
      </p:sp>
      <p:grpSp>
        <p:nvGrpSpPr>
          <p:cNvPr id="3" name="Group 2">
            <a:extLst>
              <a:ext uri="{FF2B5EF4-FFF2-40B4-BE49-F238E27FC236}">
                <a16:creationId xmlns:a16="http://schemas.microsoft.com/office/drawing/2014/main" id="{7981970E-FE74-DA63-72B7-DA8FF1A9C3E2}"/>
              </a:ext>
            </a:extLst>
          </p:cNvPr>
          <p:cNvGrpSpPr/>
          <p:nvPr/>
        </p:nvGrpSpPr>
        <p:grpSpPr>
          <a:xfrm>
            <a:off x="90346" y="1048657"/>
            <a:ext cx="5669280" cy="3255852"/>
            <a:chOff x="2267695" y="840806"/>
            <a:chExt cx="8638287" cy="4702578"/>
          </a:xfrm>
        </p:grpSpPr>
        <p:grpSp>
          <p:nvGrpSpPr>
            <p:cNvPr id="5" name="Group 4">
              <a:extLst>
                <a:ext uri="{FF2B5EF4-FFF2-40B4-BE49-F238E27FC236}">
                  <a16:creationId xmlns:a16="http://schemas.microsoft.com/office/drawing/2014/main" id="{6A198E23-D6CD-1FB2-D07F-95478137A61D}"/>
                </a:ext>
              </a:extLst>
            </p:cNvPr>
            <p:cNvGrpSpPr/>
            <p:nvPr/>
          </p:nvGrpSpPr>
          <p:grpSpPr>
            <a:xfrm>
              <a:off x="2267695" y="840806"/>
              <a:ext cx="4196100" cy="4688557"/>
              <a:chOff x="2354193" y="827903"/>
              <a:chExt cx="4196100" cy="4688557"/>
            </a:xfrm>
          </p:grpSpPr>
          <p:cxnSp>
            <p:nvCxnSpPr>
              <p:cNvPr id="10" name="Straight Arrow Connector 9">
                <a:extLst>
                  <a:ext uri="{FF2B5EF4-FFF2-40B4-BE49-F238E27FC236}">
                    <a16:creationId xmlns:a16="http://schemas.microsoft.com/office/drawing/2014/main" id="{7FC4379E-C14C-312C-3447-E391304A7F04}"/>
                  </a:ext>
                </a:extLst>
              </p:cNvPr>
              <p:cNvCxnSpPr>
                <a:cxnSpLocks/>
              </p:cNvCxnSpPr>
              <p:nvPr/>
            </p:nvCxnSpPr>
            <p:spPr>
              <a:xfrm flipV="1">
                <a:off x="2413739" y="2951018"/>
                <a:ext cx="2035536" cy="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4E6BFC-7536-4141-2B73-E479E39C0A71}"/>
                  </a:ext>
                </a:extLst>
              </p:cNvPr>
              <p:cNvCxnSpPr>
                <a:cxnSpLocks/>
              </p:cNvCxnSpPr>
              <p:nvPr/>
            </p:nvCxnSpPr>
            <p:spPr>
              <a:xfrm flipH="1">
                <a:off x="4436918" y="2951016"/>
                <a:ext cx="205037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E44A1B-A947-665A-A2B1-78A01634E72A}"/>
                  </a:ext>
                </a:extLst>
              </p:cNvPr>
              <p:cNvCxnSpPr>
                <a:cxnSpLocks/>
              </p:cNvCxnSpPr>
              <p:nvPr/>
            </p:nvCxnSpPr>
            <p:spPr>
              <a:xfrm flipV="1">
                <a:off x="4436918" y="827903"/>
                <a:ext cx="594950" cy="21231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62BE2-C255-A57C-18EF-7ECFB47F0D5C}"/>
                  </a:ext>
                </a:extLst>
              </p:cNvPr>
              <p:cNvCxnSpPr>
                <a:cxnSpLocks/>
              </p:cNvCxnSpPr>
              <p:nvPr/>
            </p:nvCxnSpPr>
            <p:spPr>
              <a:xfrm flipH="1">
                <a:off x="4105827" y="2951017"/>
                <a:ext cx="331093" cy="130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0E1145-70EE-0761-329A-F1458A8DEF0D}"/>
                  </a:ext>
                </a:extLst>
              </p:cNvPr>
              <p:cNvCxnSpPr>
                <a:cxnSpLocks/>
              </p:cNvCxnSpPr>
              <p:nvPr/>
            </p:nvCxnSpPr>
            <p:spPr>
              <a:xfrm flipV="1">
                <a:off x="4436917" y="1729946"/>
                <a:ext cx="497990" cy="1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0B8B6E-029B-4BB4-A920-6238FF8D8430}"/>
                  </a:ext>
                </a:extLst>
              </p:cNvPr>
              <p:cNvCxnSpPr>
                <a:cxnSpLocks/>
              </p:cNvCxnSpPr>
              <p:nvPr/>
            </p:nvCxnSpPr>
            <p:spPr>
              <a:xfrm flipV="1">
                <a:off x="4436916" y="1643449"/>
                <a:ext cx="172154" cy="1307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E8549D-BC89-0D08-FBEF-09EE686E9C6D}"/>
                  </a:ext>
                </a:extLst>
              </p:cNvPr>
              <p:cNvCxnSpPr>
                <a:cxnSpLocks/>
              </p:cNvCxnSpPr>
              <p:nvPr/>
            </p:nvCxnSpPr>
            <p:spPr>
              <a:xfrm>
                <a:off x="4436917" y="2951017"/>
                <a:ext cx="167824" cy="130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960805-FB38-7B5F-B2A6-1F657E51B2A7}"/>
                  </a:ext>
                </a:extLst>
              </p:cNvPr>
              <p:cNvCxnSpPr>
                <a:cxnSpLocks/>
              </p:cNvCxnSpPr>
              <p:nvPr/>
            </p:nvCxnSpPr>
            <p:spPr>
              <a:xfrm flipV="1">
                <a:off x="4436915" y="1824309"/>
                <a:ext cx="728629" cy="112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75D8B8-F134-B3B0-72DA-28FA34D32BF0}"/>
                  </a:ext>
                </a:extLst>
              </p:cNvPr>
              <p:cNvCxnSpPr>
                <a:cxnSpLocks/>
              </p:cNvCxnSpPr>
              <p:nvPr/>
            </p:nvCxnSpPr>
            <p:spPr>
              <a:xfrm flipH="1" flipV="1">
                <a:off x="4378432" y="1643446"/>
                <a:ext cx="58482" cy="1307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17A051-99FA-E309-9CED-36A9807894CA}"/>
                  </a:ext>
                </a:extLst>
              </p:cNvPr>
              <p:cNvCxnSpPr>
                <a:cxnSpLocks/>
              </p:cNvCxnSpPr>
              <p:nvPr/>
            </p:nvCxnSpPr>
            <p:spPr>
              <a:xfrm>
                <a:off x="4444340" y="2960000"/>
                <a:ext cx="512806" cy="1229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5910B7-B4EA-FC03-7385-5C7D9DAAD726}"/>
                  </a:ext>
                </a:extLst>
              </p:cNvPr>
              <p:cNvCxnSpPr>
                <a:cxnSpLocks/>
              </p:cNvCxnSpPr>
              <p:nvPr/>
            </p:nvCxnSpPr>
            <p:spPr>
              <a:xfrm flipH="1">
                <a:off x="3817628" y="2951016"/>
                <a:ext cx="614725" cy="1194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722898-3EC1-935F-0407-EEED864E742F}"/>
                  </a:ext>
                </a:extLst>
              </p:cNvPr>
              <p:cNvCxnSpPr>
                <a:cxnSpLocks/>
              </p:cNvCxnSpPr>
              <p:nvPr/>
            </p:nvCxnSpPr>
            <p:spPr>
              <a:xfrm>
                <a:off x="4439774" y="2960000"/>
                <a:ext cx="15629" cy="17391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1E617F-DEF4-B5A4-5767-C0E9D049CC64}"/>
                  </a:ext>
                </a:extLst>
              </p:cNvPr>
              <p:cNvSpPr txBox="1"/>
              <p:nvPr/>
            </p:nvSpPr>
            <p:spPr>
              <a:xfrm>
                <a:off x="2354193" y="2577191"/>
                <a:ext cx="306494" cy="369332"/>
              </a:xfrm>
              <a:prstGeom prst="rect">
                <a:avLst/>
              </a:prstGeom>
              <a:noFill/>
            </p:spPr>
            <p:txBody>
              <a:bodyPr wrap="none" rtlCol="0">
                <a:spAutoFit/>
              </a:bodyPr>
              <a:lstStyle/>
              <a:p>
                <a:r>
                  <a:rPr lang="en-US" dirty="0"/>
                  <a:t>q</a:t>
                </a:r>
              </a:p>
            </p:txBody>
          </p:sp>
          <p:sp>
            <p:nvSpPr>
              <p:cNvPr id="23" name="TextBox 22">
                <a:extLst>
                  <a:ext uri="{FF2B5EF4-FFF2-40B4-BE49-F238E27FC236}">
                    <a16:creationId xmlns:a16="http://schemas.microsoft.com/office/drawing/2014/main" id="{87DB03EA-2CF4-3E3A-5656-0057A7995A65}"/>
                  </a:ext>
                </a:extLst>
              </p:cNvPr>
              <p:cNvSpPr txBox="1"/>
              <p:nvPr/>
            </p:nvSpPr>
            <p:spPr>
              <a:xfrm>
                <a:off x="6243799" y="2577191"/>
                <a:ext cx="306494" cy="369332"/>
              </a:xfrm>
              <a:prstGeom prst="rect">
                <a:avLst/>
              </a:prstGeom>
              <a:noFill/>
            </p:spPr>
            <p:txBody>
              <a:bodyPr wrap="none" rtlCol="0">
                <a:spAutoFit/>
              </a:bodyPr>
              <a:lstStyle/>
              <a:p>
                <a:r>
                  <a:rPr lang="en-US" dirty="0"/>
                  <a:t>q</a:t>
                </a:r>
              </a:p>
            </p:txBody>
          </p:sp>
          <p:sp>
            <p:nvSpPr>
              <p:cNvPr id="24" name="TextBox 23">
                <a:extLst>
                  <a:ext uri="{FF2B5EF4-FFF2-40B4-BE49-F238E27FC236}">
                    <a16:creationId xmlns:a16="http://schemas.microsoft.com/office/drawing/2014/main" id="{A51AD3FA-922E-E92C-BB0E-A6F75D34A6EA}"/>
                  </a:ext>
                </a:extLst>
              </p:cNvPr>
              <p:cNvSpPr txBox="1"/>
              <p:nvPr/>
            </p:nvSpPr>
            <p:spPr>
              <a:xfrm>
                <a:off x="4134770" y="5147128"/>
                <a:ext cx="649537" cy="369332"/>
              </a:xfrm>
              <a:prstGeom prst="rect">
                <a:avLst/>
              </a:prstGeom>
              <a:noFill/>
            </p:spPr>
            <p:txBody>
              <a:bodyPr wrap="none" rtlCol="0">
                <a:spAutoFit/>
              </a:bodyPr>
              <a:lstStyle/>
              <a:p>
                <a:r>
                  <a:rPr lang="en-US" dirty="0"/>
                  <a:t>p + p</a:t>
                </a:r>
              </a:p>
            </p:txBody>
          </p:sp>
        </p:grpSp>
        <p:grpSp>
          <p:nvGrpSpPr>
            <p:cNvPr id="7" name="Group 6">
              <a:extLst>
                <a:ext uri="{FF2B5EF4-FFF2-40B4-BE49-F238E27FC236}">
                  <a16:creationId xmlns:a16="http://schemas.microsoft.com/office/drawing/2014/main" id="{98BB01DB-E24A-9E7A-7D10-9B5442F33590}"/>
                </a:ext>
              </a:extLst>
            </p:cNvPr>
            <p:cNvGrpSpPr/>
            <p:nvPr/>
          </p:nvGrpSpPr>
          <p:grpSpPr>
            <a:xfrm>
              <a:off x="6672684" y="1068436"/>
              <a:ext cx="4233298" cy="4474948"/>
              <a:chOff x="6672684" y="1068436"/>
              <a:chExt cx="4233298" cy="4474948"/>
            </a:xfrm>
          </p:grpSpPr>
          <p:pic>
            <p:nvPicPr>
              <p:cNvPr id="8" name="Picture 7" descr="A picture containing umbrella, accessory, sign&#10;&#10;Description automatically generated">
                <a:extLst>
                  <a:ext uri="{FF2B5EF4-FFF2-40B4-BE49-F238E27FC236}">
                    <a16:creationId xmlns:a16="http://schemas.microsoft.com/office/drawing/2014/main" id="{90F09B39-0C1F-18B6-DAB0-6E9AB7099B2E}"/>
                  </a:ext>
                </a:extLst>
              </p:cNvPr>
              <p:cNvPicPr>
                <a:picLocks noChangeAspect="1"/>
              </p:cNvPicPr>
              <p:nvPr/>
            </p:nvPicPr>
            <p:blipFill>
              <a:blip r:embed="rId3"/>
              <a:stretch>
                <a:fillRect/>
              </a:stretch>
            </p:blipFill>
            <p:spPr>
              <a:xfrm>
                <a:off x="6672684" y="1068436"/>
                <a:ext cx="4233298" cy="4233298"/>
              </a:xfrm>
              <a:prstGeom prst="rect">
                <a:avLst/>
              </a:prstGeom>
            </p:spPr>
          </p:pic>
          <p:sp>
            <p:nvSpPr>
              <p:cNvPr id="9" name="TextBox 8">
                <a:extLst>
                  <a:ext uri="{FF2B5EF4-FFF2-40B4-BE49-F238E27FC236}">
                    <a16:creationId xmlns:a16="http://schemas.microsoft.com/office/drawing/2014/main" id="{7A3395AD-698A-E73D-8378-24215715A70B}"/>
                  </a:ext>
                </a:extLst>
              </p:cNvPr>
              <p:cNvSpPr txBox="1"/>
              <p:nvPr/>
            </p:nvSpPr>
            <p:spPr>
              <a:xfrm>
                <a:off x="8453343" y="5174052"/>
                <a:ext cx="671979" cy="369332"/>
              </a:xfrm>
              <a:prstGeom prst="rect">
                <a:avLst/>
              </a:prstGeom>
              <a:noFill/>
            </p:spPr>
            <p:txBody>
              <a:bodyPr wrap="none" rtlCol="0">
                <a:spAutoFit/>
              </a:bodyPr>
              <a:lstStyle/>
              <a:p>
                <a:r>
                  <a:rPr lang="en-US" dirty="0"/>
                  <a:t>A + A</a:t>
                </a:r>
              </a:p>
            </p:txBody>
          </p:sp>
        </p:grpSp>
      </p:grpSp>
      <p:pic>
        <p:nvPicPr>
          <p:cNvPr id="47" name="Picture 2" descr="STAR: STAR Focus features">
            <a:extLst>
              <a:ext uri="{FF2B5EF4-FFF2-40B4-BE49-F238E27FC236}">
                <a16:creationId xmlns:a16="http://schemas.microsoft.com/office/drawing/2014/main" id="{03A974D0-7B5A-CA2C-6A54-DF463AFE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672" y="585004"/>
            <a:ext cx="4925828" cy="517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48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10;&#10;Description automatically generated">
            <a:extLst>
              <a:ext uri="{FF2B5EF4-FFF2-40B4-BE49-F238E27FC236}">
                <a16:creationId xmlns:a16="http://schemas.microsoft.com/office/drawing/2014/main" id="{A3F3EBCE-CE57-8641-B0AB-AB581F78347E}"/>
              </a:ext>
            </a:extLst>
          </p:cNvPr>
          <p:cNvPicPr>
            <a:picLocks noChangeAspect="1"/>
          </p:cNvPicPr>
          <p:nvPr/>
        </p:nvPicPr>
        <p:blipFill>
          <a:blip r:embed="rId3"/>
          <a:stretch>
            <a:fillRect/>
          </a:stretch>
        </p:blipFill>
        <p:spPr>
          <a:xfrm>
            <a:off x="5687214" y="1192771"/>
            <a:ext cx="6316980" cy="4373294"/>
          </a:xfrm>
          <a:prstGeom prst="rect">
            <a:avLst/>
          </a:prstGeom>
        </p:spPr>
      </p:pic>
      <p:sp>
        <p:nvSpPr>
          <p:cNvPr id="46" name="TextBox 45">
            <a:extLst>
              <a:ext uri="{FF2B5EF4-FFF2-40B4-BE49-F238E27FC236}">
                <a16:creationId xmlns:a16="http://schemas.microsoft.com/office/drawing/2014/main" id="{16F2CAB3-5EE3-9A4F-AFC1-75B3083E548C}"/>
              </a:ext>
            </a:extLst>
          </p:cNvPr>
          <p:cNvSpPr txBox="1"/>
          <p:nvPr/>
        </p:nvSpPr>
        <p:spPr>
          <a:xfrm>
            <a:off x="8913245" y="862928"/>
            <a:ext cx="3087833"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STAR,</a:t>
            </a:r>
            <a:r>
              <a:rPr lang="en-US" sz="1400" dirty="0"/>
              <a:t> Phys. Rev. Lett. 91 (2003)  072304</a:t>
            </a:r>
          </a:p>
        </p:txBody>
      </p:sp>
      <p:sp>
        <p:nvSpPr>
          <p:cNvPr id="53" name="Slide Number Placeholder 52">
            <a:extLst>
              <a:ext uri="{FF2B5EF4-FFF2-40B4-BE49-F238E27FC236}">
                <a16:creationId xmlns:a16="http://schemas.microsoft.com/office/drawing/2014/main" id="{205DE189-6469-E94A-938A-6BB203AC7BF4}"/>
              </a:ext>
            </a:extLst>
          </p:cNvPr>
          <p:cNvSpPr>
            <a:spLocks noGrp="1"/>
          </p:cNvSpPr>
          <p:nvPr>
            <p:ph type="sldNum" sz="quarter" idx="12"/>
          </p:nvPr>
        </p:nvSpPr>
        <p:spPr/>
        <p:txBody>
          <a:bodyPr/>
          <a:lstStyle/>
          <a:p>
            <a:fld id="{400CAC08-F78E-144A-8BAD-A8528512C7CD}" type="slidenum">
              <a:rPr lang="en-US" smtClean="0"/>
              <a:t>19</a:t>
            </a:fld>
            <a:endParaRPr lang="en-US"/>
          </a:p>
        </p:txBody>
      </p:sp>
      <p:sp>
        <p:nvSpPr>
          <p:cNvPr id="49" name="Footer Placeholder 1">
            <a:extLst>
              <a:ext uri="{FF2B5EF4-FFF2-40B4-BE49-F238E27FC236}">
                <a16:creationId xmlns:a16="http://schemas.microsoft.com/office/drawing/2014/main" id="{F69D9F60-5A71-1C45-B504-11E7ACD969F7}"/>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sp>
        <p:nvSpPr>
          <p:cNvPr id="2" name="TextBox 1">
            <a:extLst>
              <a:ext uri="{FF2B5EF4-FFF2-40B4-BE49-F238E27FC236}">
                <a16:creationId xmlns:a16="http://schemas.microsoft.com/office/drawing/2014/main" id="{5A068731-3D03-728F-D909-782DFF123BD9}"/>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Quenching</a:t>
            </a:r>
            <a:endParaRPr lang="en-US" sz="2800" dirty="0">
              <a:solidFill>
                <a:schemeClr val="bg1"/>
              </a:solidFill>
              <a:highlight>
                <a:srgbClr val="000000"/>
              </a:highlight>
              <a:latin typeface="+mj-lt"/>
            </a:endParaRPr>
          </a:p>
        </p:txBody>
      </p:sp>
      <p:sp>
        <p:nvSpPr>
          <p:cNvPr id="4" name="Date Placeholder 3">
            <a:extLst>
              <a:ext uri="{FF2B5EF4-FFF2-40B4-BE49-F238E27FC236}">
                <a16:creationId xmlns:a16="http://schemas.microsoft.com/office/drawing/2014/main" id="{84003342-331B-9225-1BE3-DF42FEAF3154}"/>
              </a:ext>
            </a:extLst>
          </p:cNvPr>
          <p:cNvSpPr>
            <a:spLocks noGrp="1"/>
          </p:cNvSpPr>
          <p:nvPr>
            <p:ph type="dt" sz="half" idx="10"/>
          </p:nvPr>
        </p:nvSpPr>
        <p:spPr/>
        <p:txBody>
          <a:bodyPr/>
          <a:lstStyle/>
          <a:p>
            <a:r>
              <a:rPr lang="en-US"/>
              <a:t>1/30/23</a:t>
            </a:r>
          </a:p>
        </p:txBody>
      </p:sp>
      <p:sp>
        <p:nvSpPr>
          <p:cNvPr id="6" name="TextBox 5">
            <a:extLst>
              <a:ext uri="{FF2B5EF4-FFF2-40B4-BE49-F238E27FC236}">
                <a16:creationId xmlns:a16="http://schemas.microsoft.com/office/drawing/2014/main" id="{1A513276-281C-F510-584B-9CC30B3F3D28}"/>
              </a:ext>
            </a:extLst>
          </p:cNvPr>
          <p:cNvSpPr txBox="1"/>
          <p:nvPr/>
        </p:nvSpPr>
        <p:spPr>
          <a:xfrm>
            <a:off x="2220685" y="5574784"/>
            <a:ext cx="7761515" cy="523220"/>
          </a:xfrm>
          <a:prstGeom prst="rect">
            <a:avLst/>
          </a:prstGeom>
          <a:noFill/>
        </p:spPr>
        <p:txBody>
          <a:bodyPr wrap="square">
            <a:spAutoFit/>
          </a:bodyPr>
          <a:lstStyle/>
          <a:p>
            <a:r>
              <a:rPr lang="en-US" sz="2800" b="1" dirty="0">
                <a:solidFill>
                  <a:srgbClr val="FF0000"/>
                </a:solidFill>
              </a:rPr>
              <a:t>Far side jets are heavily suppressed in the medium.</a:t>
            </a:r>
          </a:p>
        </p:txBody>
      </p:sp>
      <p:grpSp>
        <p:nvGrpSpPr>
          <p:cNvPr id="3" name="Group 2">
            <a:extLst>
              <a:ext uri="{FF2B5EF4-FFF2-40B4-BE49-F238E27FC236}">
                <a16:creationId xmlns:a16="http://schemas.microsoft.com/office/drawing/2014/main" id="{7981970E-FE74-DA63-72B7-DA8FF1A9C3E2}"/>
              </a:ext>
            </a:extLst>
          </p:cNvPr>
          <p:cNvGrpSpPr/>
          <p:nvPr/>
        </p:nvGrpSpPr>
        <p:grpSpPr>
          <a:xfrm>
            <a:off x="90346" y="1048657"/>
            <a:ext cx="5669280" cy="3255852"/>
            <a:chOff x="2267695" y="840806"/>
            <a:chExt cx="8638287" cy="4702578"/>
          </a:xfrm>
        </p:grpSpPr>
        <p:grpSp>
          <p:nvGrpSpPr>
            <p:cNvPr id="5" name="Group 4">
              <a:extLst>
                <a:ext uri="{FF2B5EF4-FFF2-40B4-BE49-F238E27FC236}">
                  <a16:creationId xmlns:a16="http://schemas.microsoft.com/office/drawing/2014/main" id="{6A198E23-D6CD-1FB2-D07F-95478137A61D}"/>
                </a:ext>
              </a:extLst>
            </p:cNvPr>
            <p:cNvGrpSpPr/>
            <p:nvPr/>
          </p:nvGrpSpPr>
          <p:grpSpPr>
            <a:xfrm>
              <a:off x="2267695" y="840806"/>
              <a:ext cx="4196100" cy="4688557"/>
              <a:chOff x="2354193" y="827903"/>
              <a:chExt cx="4196100" cy="4688557"/>
            </a:xfrm>
          </p:grpSpPr>
          <p:cxnSp>
            <p:nvCxnSpPr>
              <p:cNvPr id="10" name="Straight Arrow Connector 9">
                <a:extLst>
                  <a:ext uri="{FF2B5EF4-FFF2-40B4-BE49-F238E27FC236}">
                    <a16:creationId xmlns:a16="http://schemas.microsoft.com/office/drawing/2014/main" id="{7FC4379E-C14C-312C-3447-E391304A7F04}"/>
                  </a:ext>
                </a:extLst>
              </p:cNvPr>
              <p:cNvCxnSpPr>
                <a:cxnSpLocks/>
              </p:cNvCxnSpPr>
              <p:nvPr/>
            </p:nvCxnSpPr>
            <p:spPr>
              <a:xfrm flipV="1">
                <a:off x="2413739" y="2951018"/>
                <a:ext cx="2035536" cy="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4E6BFC-7536-4141-2B73-E479E39C0A71}"/>
                  </a:ext>
                </a:extLst>
              </p:cNvPr>
              <p:cNvCxnSpPr>
                <a:cxnSpLocks/>
              </p:cNvCxnSpPr>
              <p:nvPr/>
            </p:nvCxnSpPr>
            <p:spPr>
              <a:xfrm flipH="1">
                <a:off x="4436918" y="2951016"/>
                <a:ext cx="205037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E44A1B-A947-665A-A2B1-78A01634E72A}"/>
                  </a:ext>
                </a:extLst>
              </p:cNvPr>
              <p:cNvCxnSpPr>
                <a:cxnSpLocks/>
              </p:cNvCxnSpPr>
              <p:nvPr/>
            </p:nvCxnSpPr>
            <p:spPr>
              <a:xfrm flipV="1">
                <a:off x="4436918" y="827903"/>
                <a:ext cx="594950" cy="212311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362BE2-C255-A57C-18EF-7ECFB47F0D5C}"/>
                  </a:ext>
                </a:extLst>
              </p:cNvPr>
              <p:cNvCxnSpPr>
                <a:cxnSpLocks/>
              </p:cNvCxnSpPr>
              <p:nvPr/>
            </p:nvCxnSpPr>
            <p:spPr>
              <a:xfrm flipH="1">
                <a:off x="4105827" y="2951017"/>
                <a:ext cx="331093" cy="130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0E1145-70EE-0761-329A-F1458A8DEF0D}"/>
                  </a:ext>
                </a:extLst>
              </p:cNvPr>
              <p:cNvCxnSpPr>
                <a:cxnSpLocks/>
              </p:cNvCxnSpPr>
              <p:nvPr/>
            </p:nvCxnSpPr>
            <p:spPr>
              <a:xfrm flipV="1">
                <a:off x="4436917" y="1729946"/>
                <a:ext cx="497990" cy="1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0B8B6E-029B-4BB4-A920-6238FF8D8430}"/>
                  </a:ext>
                </a:extLst>
              </p:cNvPr>
              <p:cNvCxnSpPr>
                <a:cxnSpLocks/>
              </p:cNvCxnSpPr>
              <p:nvPr/>
            </p:nvCxnSpPr>
            <p:spPr>
              <a:xfrm flipV="1">
                <a:off x="4436916" y="1643449"/>
                <a:ext cx="172154" cy="13075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E8549D-BC89-0D08-FBEF-09EE686E9C6D}"/>
                  </a:ext>
                </a:extLst>
              </p:cNvPr>
              <p:cNvCxnSpPr>
                <a:cxnSpLocks/>
              </p:cNvCxnSpPr>
              <p:nvPr/>
            </p:nvCxnSpPr>
            <p:spPr>
              <a:xfrm>
                <a:off x="4436917" y="2951017"/>
                <a:ext cx="167824" cy="1307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960805-FB38-7B5F-B2A6-1F657E51B2A7}"/>
                  </a:ext>
                </a:extLst>
              </p:cNvPr>
              <p:cNvCxnSpPr>
                <a:cxnSpLocks/>
              </p:cNvCxnSpPr>
              <p:nvPr/>
            </p:nvCxnSpPr>
            <p:spPr>
              <a:xfrm flipV="1">
                <a:off x="4436915" y="1824309"/>
                <a:ext cx="728629" cy="1126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275D8B8-F134-B3B0-72DA-28FA34D32BF0}"/>
                  </a:ext>
                </a:extLst>
              </p:cNvPr>
              <p:cNvCxnSpPr>
                <a:cxnSpLocks/>
              </p:cNvCxnSpPr>
              <p:nvPr/>
            </p:nvCxnSpPr>
            <p:spPr>
              <a:xfrm flipH="1" flipV="1">
                <a:off x="4378432" y="1643446"/>
                <a:ext cx="58482" cy="13075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17A051-99FA-E309-9CED-36A9807894CA}"/>
                  </a:ext>
                </a:extLst>
              </p:cNvPr>
              <p:cNvCxnSpPr>
                <a:cxnSpLocks/>
              </p:cNvCxnSpPr>
              <p:nvPr/>
            </p:nvCxnSpPr>
            <p:spPr>
              <a:xfrm>
                <a:off x="4444340" y="2960000"/>
                <a:ext cx="512806" cy="1229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5910B7-B4EA-FC03-7385-5C7D9DAAD726}"/>
                  </a:ext>
                </a:extLst>
              </p:cNvPr>
              <p:cNvCxnSpPr>
                <a:cxnSpLocks/>
              </p:cNvCxnSpPr>
              <p:nvPr/>
            </p:nvCxnSpPr>
            <p:spPr>
              <a:xfrm flipH="1">
                <a:off x="3817628" y="2951016"/>
                <a:ext cx="614725" cy="1194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722898-3EC1-935F-0407-EEED864E742F}"/>
                  </a:ext>
                </a:extLst>
              </p:cNvPr>
              <p:cNvCxnSpPr>
                <a:cxnSpLocks/>
              </p:cNvCxnSpPr>
              <p:nvPr/>
            </p:nvCxnSpPr>
            <p:spPr>
              <a:xfrm>
                <a:off x="4439774" y="2960000"/>
                <a:ext cx="15629" cy="173915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1E617F-DEF4-B5A4-5767-C0E9D049CC64}"/>
                  </a:ext>
                </a:extLst>
              </p:cNvPr>
              <p:cNvSpPr txBox="1"/>
              <p:nvPr/>
            </p:nvSpPr>
            <p:spPr>
              <a:xfrm>
                <a:off x="2354193" y="2577191"/>
                <a:ext cx="306494" cy="369332"/>
              </a:xfrm>
              <a:prstGeom prst="rect">
                <a:avLst/>
              </a:prstGeom>
              <a:noFill/>
            </p:spPr>
            <p:txBody>
              <a:bodyPr wrap="none" rtlCol="0">
                <a:spAutoFit/>
              </a:bodyPr>
              <a:lstStyle/>
              <a:p>
                <a:r>
                  <a:rPr lang="en-US" dirty="0"/>
                  <a:t>q</a:t>
                </a:r>
              </a:p>
            </p:txBody>
          </p:sp>
          <p:sp>
            <p:nvSpPr>
              <p:cNvPr id="23" name="TextBox 22">
                <a:extLst>
                  <a:ext uri="{FF2B5EF4-FFF2-40B4-BE49-F238E27FC236}">
                    <a16:creationId xmlns:a16="http://schemas.microsoft.com/office/drawing/2014/main" id="{87DB03EA-2CF4-3E3A-5656-0057A7995A65}"/>
                  </a:ext>
                </a:extLst>
              </p:cNvPr>
              <p:cNvSpPr txBox="1"/>
              <p:nvPr/>
            </p:nvSpPr>
            <p:spPr>
              <a:xfrm>
                <a:off x="6243799" y="2577191"/>
                <a:ext cx="306494" cy="369332"/>
              </a:xfrm>
              <a:prstGeom prst="rect">
                <a:avLst/>
              </a:prstGeom>
              <a:noFill/>
            </p:spPr>
            <p:txBody>
              <a:bodyPr wrap="none" rtlCol="0">
                <a:spAutoFit/>
              </a:bodyPr>
              <a:lstStyle/>
              <a:p>
                <a:r>
                  <a:rPr lang="en-US" dirty="0"/>
                  <a:t>q</a:t>
                </a:r>
              </a:p>
            </p:txBody>
          </p:sp>
          <p:sp>
            <p:nvSpPr>
              <p:cNvPr id="24" name="TextBox 23">
                <a:extLst>
                  <a:ext uri="{FF2B5EF4-FFF2-40B4-BE49-F238E27FC236}">
                    <a16:creationId xmlns:a16="http://schemas.microsoft.com/office/drawing/2014/main" id="{A51AD3FA-922E-E92C-BB0E-A6F75D34A6EA}"/>
                  </a:ext>
                </a:extLst>
              </p:cNvPr>
              <p:cNvSpPr txBox="1"/>
              <p:nvPr/>
            </p:nvSpPr>
            <p:spPr>
              <a:xfrm>
                <a:off x="4134770" y="5147128"/>
                <a:ext cx="649537" cy="369332"/>
              </a:xfrm>
              <a:prstGeom prst="rect">
                <a:avLst/>
              </a:prstGeom>
              <a:noFill/>
            </p:spPr>
            <p:txBody>
              <a:bodyPr wrap="none" rtlCol="0">
                <a:spAutoFit/>
              </a:bodyPr>
              <a:lstStyle/>
              <a:p>
                <a:r>
                  <a:rPr lang="en-US" dirty="0"/>
                  <a:t>p + p</a:t>
                </a:r>
              </a:p>
            </p:txBody>
          </p:sp>
        </p:grpSp>
        <p:grpSp>
          <p:nvGrpSpPr>
            <p:cNvPr id="7" name="Group 6">
              <a:extLst>
                <a:ext uri="{FF2B5EF4-FFF2-40B4-BE49-F238E27FC236}">
                  <a16:creationId xmlns:a16="http://schemas.microsoft.com/office/drawing/2014/main" id="{98BB01DB-E24A-9E7A-7D10-9B5442F33590}"/>
                </a:ext>
              </a:extLst>
            </p:cNvPr>
            <p:cNvGrpSpPr/>
            <p:nvPr/>
          </p:nvGrpSpPr>
          <p:grpSpPr>
            <a:xfrm>
              <a:off x="6672684" y="1068436"/>
              <a:ext cx="4233298" cy="4474948"/>
              <a:chOff x="6672684" y="1068436"/>
              <a:chExt cx="4233298" cy="4474948"/>
            </a:xfrm>
          </p:grpSpPr>
          <p:pic>
            <p:nvPicPr>
              <p:cNvPr id="8" name="Picture 7" descr="A picture containing umbrella, accessory, sign&#10;&#10;Description automatically generated">
                <a:extLst>
                  <a:ext uri="{FF2B5EF4-FFF2-40B4-BE49-F238E27FC236}">
                    <a16:creationId xmlns:a16="http://schemas.microsoft.com/office/drawing/2014/main" id="{90F09B39-0C1F-18B6-DAB0-6E9AB7099B2E}"/>
                  </a:ext>
                </a:extLst>
              </p:cNvPr>
              <p:cNvPicPr>
                <a:picLocks noChangeAspect="1"/>
              </p:cNvPicPr>
              <p:nvPr/>
            </p:nvPicPr>
            <p:blipFill>
              <a:blip r:embed="rId4"/>
              <a:stretch>
                <a:fillRect/>
              </a:stretch>
            </p:blipFill>
            <p:spPr>
              <a:xfrm>
                <a:off x="6672684" y="1068436"/>
                <a:ext cx="4233298" cy="4233298"/>
              </a:xfrm>
              <a:prstGeom prst="rect">
                <a:avLst/>
              </a:prstGeom>
            </p:spPr>
          </p:pic>
          <p:sp>
            <p:nvSpPr>
              <p:cNvPr id="9" name="TextBox 8">
                <a:extLst>
                  <a:ext uri="{FF2B5EF4-FFF2-40B4-BE49-F238E27FC236}">
                    <a16:creationId xmlns:a16="http://schemas.microsoft.com/office/drawing/2014/main" id="{7A3395AD-698A-E73D-8378-24215715A70B}"/>
                  </a:ext>
                </a:extLst>
              </p:cNvPr>
              <p:cNvSpPr txBox="1"/>
              <p:nvPr/>
            </p:nvSpPr>
            <p:spPr>
              <a:xfrm>
                <a:off x="8453343" y="5174052"/>
                <a:ext cx="671979" cy="369332"/>
              </a:xfrm>
              <a:prstGeom prst="rect">
                <a:avLst/>
              </a:prstGeom>
              <a:noFill/>
            </p:spPr>
            <p:txBody>
              <a:bodyPr wrap="none" rtlCol="0">
                <a:spAutoFit/>
              </a:bodyPr>
              <a:lstStyle/>
              <a:p>
                <a:r>
                  <a:rPr lang="en-US" dirty="0"/>
                  <a:t>A + A</a:t>
                </a:r>
              </a:p>
            </p:txBody>
          </p:sp>
        </p:grpSp>
      </p:grpSp>
    </p:spTree>
    <p:extLst>
      <p:ext uri="{BB962C8B-B14F-4D97-AF65-F5344CB8AC3E}">
        <p14:creationId xmlns:p14="http://schemas.microsoft.com/office/powerpoint/2010/main" val="265587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0133AC-2B21-F148-8BE4-A8951668287C}"/>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DB7D5837-BD78-B247-BE4E-348C0B803507}"/>
              </a:ext>
            </a:extLst>
          </p:cNvPr>
          <p:cNvSpPr>
            <a:spLocks noGrp="1"/>
          </p:cNvSpPr>
          <p:nvPr>
            <p:ph type="sldNum" sz="quarter" idx="12"/>
          </p:nvPr>
        </p:nvSpPr>
        <p:spPr/>
        <p:txBody>
          <a:bodyPr/>
          <a:lstStyle/>
          <a:p>
            <a:fld id="{A086A585-AE89-314D-B364-FD430CA14BAC}" type="slidenum">
              <a:rPr lang="en-US" smtClean="0"/>
              <a:t>2</a:t>
            </a:fld>
            <a:endParaRPr lang="en-US"/>
          </a:p>
        </p:txBody>
      </p:sp>
      <p:sp>
        <p:nvSpPr>
          <p:cNvPr id="5" name="TextBox 4">
            <a:extLst>
              <a:ext uri="{FF2B5EF4-FFF2-40B4-BE49-F238E27FC236}">
                <a16:creationId xmlns:a16="http://schemas.microsoft.com/office/drawing/2014/main" id="{BEAC25DB-CA66-524A-A701-D5774CE35219}"/>
              </a:ext>
            </a:extLst>
          </p:cNvPr>
          <p:cNvSpPr txBox="1"/>
          <p:nvPr/>
        </p:nvSpPr>
        <p:spPr>
          <a:xfrm>
            <a:off x="0" y="61784"/>
            <a:ext cx="6096000" cy="523220"/>
          </a:xfrm>
          <a:prstGeom prst="rect">
            <a:avLst/>
          </a:prstGeom>
          <a:noFill/>
        </p:spPr>
        <p:txBody>
          <a:bodyPr wrap="square" rtlCol="0">
            <a:spAutoFit/>
          </a:bodyPr>
          <a:lstStyle/>
          <a:p>
            <a:r>
              <a:rPr lang="en-US" sz="2800" b="1" dirty="0">
                <a:solidFill>
                  <a:schemeClr val="bg1"/>
                </a:solidFill>
                <a:highlight>
                  <a:srgbClr val="000000"/>
                </a:highlight>
                <a:latin typeface="+mj-lt"/>
              </a:rPr>
              <a:t>Outline</a:t>
            </a:r>
          </a:p>
        </p:txBody>
      </p:sp>
      <p:sp>
        <p:nvSpPr>
          <p:cNvPr id="6" name="TextBox 5">
            <a:extLst>
              <a:ext uri="{FF2B5EF4-FFF2-40B4-BE49-F238E27FC236}">
                <a16:creationId xmlns:a16="http://schemas.microsoft.com/office/drawing/2014/main" id="{BBF65279-937E-684E-A7AA-C8C53A05DADB}"/>
              </a:ext>
            </a:extLst>
          </p:cNvPr>
          <p:cNvSpPr txBox="1"/>
          <p:nvPr/>
        </p:nvSpPr>
        <p:spPr>
          <a:xfrm>
            <a:off x="838200" y="1745749"/>
            <a:ext cx="3298807" cy="3366499"/>
          </a:xfrm>
          <a:prstGeom prst="rect">
            <a:avLst/>
          </a:prstGeom>
          <a:noFill/>
        </p:spPr>
        <p:txBody>
          <a:bodyPr wrap="square" rtlCol="0">
            <a:spAutoFit/>
          </a:bodyPr>
          <a:lstStyle/>
          <a:p>
            <a:pPr marL="285750" indent="-285750">
              <a:lnSpc>
                <a:spcPct val="150000"/>
              </a:lnSpc>
              <a:buFont typeface="Wingdings" pitchFamily="2" charset="2"/>
              <a:buChar char="ü"/>
            </a:pPr>
            <a:r>
              <a:rPr lang="en-US" dirty="0">
                <a:latin typeface="Times New Roman" panose="02020603050405020304" pitchFamily="18" charset="0"/>
                <a:cs typeface="Times New Roman" panose="02020603050405020304" pitchFamily="18" charset="0"/>
              </a:rPr>
              <a:t>Quark Gluon Plasma</a:t>
            </a:r>
          </a:p>
          <a:p>
            <a:pPr marL="285750" indent="-285750">
              <a:lnSpc>
                <a:spcPct val="150000"/>
              </a:lnSpc>
              <a:buFont typeface="Wingdings" pitchFamily="2" charset="2"/>
              <a:buChar char="ü"/>
            </a:pPr>
            <a:r>
              <a:rPr lang="en-US" dirty="0">
                <a:latin typeface="Times New Roman" panose="02020603050405020304" pitchFamily="18" charset="0"/>
                <a:cs typeface="Times New Roman" panose="02020603050405020304" pitchFamily="18" charset="0"/>
              </a:rPr>
              <a:t>Bulk Probes</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Critical Point</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Anisotropic Flow</a:t>
            </a:r>
          </a:p>
          <a:p>
            <a:pPr marL="285750" indent="-285750">
              <a:lnSpc>
                <a:spcPct val="150000"/>
              </a:lnSpc>
              <a:buFont typeface="Wingdings" pitchFamily="2" charset="2"/>
              <a:buChar char="ü"/>
            </a:pPr>
            <a:r>
              <a:rPr lang="en-US" dirty="0">
                <a:latin typeface="Times New Roman" panose="02020603050405020304" pitchFamily="18" charset="0"/>
                <a:cs typeface="Times New Roman" panose="02020603050405020304" pitchFamily="18" charset="0"/>
              </a:rPr>
              <a:t>Hard Probes</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Jets</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Heavy Flavor</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Heavy Flavor Jets</a:t>
            </a:r>
          </a:p>
        </p:txBody>
      </p:sp>
      <p:pic>
        <p:nvPicPr>
          <p:cNvPr id="8" name="Picture 8" descr="StandardModelParticlePhysicsLogo2">
            <a:extLst>
              <a:ext uri="{FF2B5EF4-FFF2-40B4-BE49-F238E27FC236}">
                <a16:creationId xmlns:a16="http://schemas.microsoft.com/office/drawing/2014/main" id="{A299CCA8-6B96-AC47-84F2-6873718B46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000"/>
          <a:stretch/>
        </p:blipFill>
        <p:spPr bwMode="auto">
          <a:xfrm>
            <a:off x="5425689" y="1219099"/>
            <a:ext cx="6673183" cy="44198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17E03BE-F024-AB82-3C17-BADDBCE67356}"/>
              </a:ext>
            </a:extLst>
          </p:cNvPr>
          <p:cNvSpPr>
            <a:spLocks noGrp="1"/>
          </p:cNvSpPr>
          <p:nvPr>
            <p:ph type="dt" sz="half" idx="10"/>
          </p:nvPr>
        </p:nvSpPr>
        <p:spPr/>
        <p:txBody>
          <a:bodyPr/>
          <a:lstStyle/>
          <a:p>
            <a:r>
              <a:rPr lang="en-US"/>
              <a:t>1/30/23</a:t>
            </a:r>
          </a:p>
        </p:txBody>
      </p:sp>
      <p:sp>
        <p:nvSpPr>
          <p:cNvPr id="9" name="Rectangle 8">
            <a:extLst>
              <a:ext uri="{FF2B5EF4-FFF2-40B4-BE49-F238E27FC236}">
                <a16:creationId xmlns:a16="http://schemas.microsoft.com/office/drawing/2014/main" id="{B23A2424-12B7-B8DC-EA05-B39785730CE7}"/>
              </a:ext>
            </a:extLst>
          </p:cNvPr>
          <p:cNvSpPr/>
          <p:nvPr/>
        </p:nvSpPr>
        <p:spPr>
          <a:xfrm>
            <a:off x="5425689" y="1099457"/>
            <a:ext cx="5176997" cy="2144486"/>
          </a:xfrm>
          <a:prstGeom prst="rect">
            <a:avLst/>
          </a:prstGeom>
          <a:solidFill>
            <a:srgbClr val="FF0000">
              <a:alpha val="2708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88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EEB9C38F-A303-5DA6-63D6-08032CDE3B38}"/>
              </a:ext>
            </a:extLst>
          </p:cNvPr>
          <p:cNvPicPr>
            <a:picLocks noChangeAspect="1"/>
          </p:cNvPicPr>
          <p:nvPr/>
        </p:nvPicPr>
        <p:blipFill>
          <a:blip r:embed="rId2"/>
          <a:stretch>
            <a:fillRect/>
          </a:stretch>
        </p:blipFill>
        <p:spPr>
          <a:xfrm>
            <a:off x="3581400" y="1370594"/>
            <a:ext cx="3154272" cy="2901556"/>
          </a:xfrm>
          <a:prstGeom prst="rect">
            <a:avLst/>
          </a:prstGeom>
        </p:spPr>
      </p:pic>
      <p:grpSp>
        <p:nvGrpSpPr>
          <p:cNvPr id="25" name="Group 24">
            <a:extLst>
              <a:ext uri="{FF2B5EF4-FFF2-40B4-BE49-F238E27FC236}">
                <a16:creationId xmlns:a16="http://schemas.microsoft.com/office/drawing/2014/main" id="{F6DB049A-5570-FB08-CB57-8FE29E2563F4}"/>
              </a:ext>
            </a:extLst>
          </p:cNvPr>
          <p:cNvGrpSpPr/>
          <p:nvPr/>
        </p:nvGrpSpPr>
        <p:grpSpPr>
          <a:xfrm>
            <a:off x="337905" y="1376729"/>
            <a:ext cx="2610428" cy="2758247"/>
            <a:chOff x="6672684" y="1068436"/>
            <a:chExt cx="4233298" cy="4474948"/>
          </a:xfrm>
        </p:grpSpPr>
        <p:pic>
          <p:nvPicPr>
            <p:cNvPr id="26" name="Picture 25" descr="A picture containing umbrella, accessory, sign&#10;&#10;Description automatically generated">
              <a:extLst>
                <a:ext uri="{FF2B5EF4-FFF2-40B4-BE49-F238E27FC236}">
                  <a16:creationId xmlns:a16="http://schemas.microsoft.com/office/drawing/2014/main" id="{0AE4C396-51CE-51A7-824D-58F873D7BEAB}"/>
                </a:ext>
              </a:extLst>
            </p:cNvPr>
            <p:cNvPicPr>
              <a:picLocks noChangeAspect="1"/>
            </p:cNvPicPr>
            <p:nvPr/>
          </p:nvPicPr>
          <p:blipFill>
            <a:blip r:embed="rId3"/>
            <a:stretch>
              <a:fillRect/>
            </a:stretch>
          </p:blipFill>
          <p:spPr>
            <a:xfrm>
              <a:off x="6672684" y="1068436"/>
              <a:ext cx="4233298" cy="4233298"/>
            </a:xfrm>
            <a:prstGeom prst="rect">
              <a:avLst/>
            </a:prstGeom>
          </p:spPr>
        </p:pic>
        <p:sp>
          <p:nvSpPr>
            <p:cNvPr id="27" name="TextBox 26">
              <a:extLst>
                <a:ext uri="{FF2B5EF4-FFF2-40B4-BE49-F238E27FC236}">
                  <a16:creationId xmlns:a16="http://schemas.microsoft.com/office/drawing/2014/main" id="{7251C0B1-37D7-DBE8-9B1D-7652F6D55398}"/>
                </a:ext>
              </a:extLst>
            </p:cNvPr>
            <p:cNvSpPr txBox="1"/>
            <p:nvPr/>
          </p:nvSpPr>
          <p:spPr>
            <a:xfrm>
              <a:off x="8453343" y="5174052"/>
              <a:ext cx="671979" cy="369332"/>
            </a:xfrm>
            <a:prstGeom prst="rect">
              <a:avLst/>
            </a:prstGeom>
            <a:noFill/>
          </p:spPr>
          <p:txBody>
            <a:bodyPr wrap="none" rtlCol="0">
              <a:spAutoFit/>
            </a:bodyPr>
            <a:lstStyle/>
            <a:p>
              <a:r>
                <a:rPr lang="en-US" dirty="0"/>
                <a:t>A + A</a:t>
              </a:r>
            </a:p>
          </p:txBody>
        </p:sp>
      </p:grpSp>
      <p:sp>
        <p:nvSpPr>
          <p:cNvPr id="45" name="TextBox 44">
            <a:extLst>
              <a:ext uri="{FF2B5EF4-FFF2-40B4-BE49-F238E27FC236}">
                <a16:creationId xmlns:a16="http://schemas.microsoft.com/office/drawing/2014/main" id="{D21180FF-FE37-CB6C-2AA2-26DDE5F54FEF}"/>
              </a:ext>
            </a:extLst>
          </p:cNvPr>
          <p:cNvSpPr txBox="1"/>
          <p:nvPr/>
        </p:nvSpPr>
        <p:spPr>
          <a:xfrm>
            <a:off x="605480" y="5090593"/>
            <a:ext cx="1155253" cy="646331"/>
          </a:xfrm>
          <a:prstGeom prst="rect">
            <a:avLst/>
          </a:prstGeom>
          <a:noFill/>
        </p:spPr>
        <p:txBody>
          <a:bodyPr wrap="none" rtlCol="0">
            <a:spAutoFit/>
          </a:bodyPr>
          <a:lstStyle/>
          <a:p>
            <a:r>
              <a:rPr lang="en-US" sz="3600" dirty="0"/>
              <a:t>R</a:t>
            </a:r>
            <a:r>
              <a:rPr lang="en-US" sz="3600" baseline="-25000" dirty="0"/>
              <a:t>CP </a:t>
            </a:r>
            <a:r>
              <a:rPr lang="en-US" sz="3600" dirty="0"/>
              <a:t>= </a:t>
            </a:r>
            <a:endParaRPr lang="en-US" baseline="-25000" dirty="0"/>
          </a:p>
        </p:txBody>
      </p:sp>
      <p:cxnSp>
        <p:nvCxnSpPr>
          <p:cNvPr id="48" name="Straight Connector 47">
            <a:extLst>
              <a:ext uri="{FF2B5EF4-FFF2-40B4-BE49-F238E27FC236}">
                <a16:creationId xmlns:a16="http://schemas.microsoft.com/office/drawing/2014/main" id="{353301D7-DCA6-EAB5-E574-C5F129CA457C}"/>
              </a:ext>
            </a:extLst>
          </p:cNvPr>
          <p:cNvCxnSpPr>
            <a:cxnSpLocks/>
          </p:cNvCxnSpPr>
          <p:nvPr/>
        </p:nvCxnSpPr>
        <p:spPr>
          <a:xfrm>
            <a:off x="1760733" y="5451072"/>
            <a:ext cx="3682102"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D9AF3F7-1651-0369-ADBA-50462861DE9B}"/>
              </a:ext>
            </a:extLst>
          </p:cNvPr>
          <p:cNvSpPr/>
          <p:nvPr/>
        </p:nvSpPr>
        <p:spPr>
          <a:xfrm>
            <a:off x="3076747" y="451542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E288AE65-16A6-872E-B453-48A25A4BF0DB}"/>
              </a:ext>
            </a:extLst>
          </p:cNvPr>
          <p:cNvSpPr/>
          <p:nvPr/>
        </p:nvSpPr>
        <p:spPr>
          <a:xfrm>
            <a:off x="3208403" y="451542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DA7DE18-2D68-C752-2FC7-ED43E5E820E0}"/>
              </a:ext>
            </a:extLst>
          </p:cNvPr>
          <p:cNvSpPr txBox="1"/>
          <p:nvPr/>
        </p:nvSpPr>
        <p:spPr>
          <a:xfrm>
            <a:off x="1625625" y="5525353"/>
            <a:ext cx="2128590" cy="830997"/>
          </a:xfrm>
          <a:prstGeom prst="rect">
            <a:avLst/>
          </a:prstGeom>
          <a:noFill/>
        </p:spPr>
        <p:txBody>
          <a:bodyPr wrap="square" rtlCol="0">
            <a:spAutoFit/>
          </a:bodyPr>
          <a:lstStyle/>
          <a:p>
            <a:pPr algn="ctr"/>
            <a:r>
              <a:rPr lang="en-US" sz="2400" dirty="0"/>
              <a:t>Binary collision scaled</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9184673-6842-A7A9-CC11-D258A6736115}"/>
                  </a:ext>
                </a:extLst>
              </p:cNvPr>
              <p:cNvSpPr txBox="1"/>
              <p:nvPr/>
            </p:nvSpPr>
            <p:spPr>
              <a:xfrm>
                <a:off x="3555283" y="5697843"/>
                <a:ext cx="521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3" name="TextBox 52">
                <a:extLst>
                  <a:ext uri="{FF2B5EF4-FFF2-40B4-BE49-F238E27FC236}">
                    <a16:creationId xmlns:a16="http://schemas.microsoft.com/office/drawing/2014/main" id="{89184673-6842-A7A9-CC11-D258A6736115}"/>
                  </a:ext>
                </a:extLst>
              </p:cNvPr>
              <p:cNvSpPr txBox="1">
                <a:spLocks noRot="1" noChangeAspect="1" noMove="1" noResize="1" noEditPoints="1" noAdjustHandles="1" noChangeArrowheads="1" noChangeShapeType="1" noTextEdit="1"/>
              </p:cNvSpPr>
              <p:nvPr/>
            </p:nvSpPr>
            <p:spPr>
              <a:xfrm>
                <a:off x="3555283" y="5697843"/>
                <a:ext cx="521297" cy="461665"/>
              </a:xfrm>
              <a:prstGeom prst="rect">
                <a:avLst/>
              </a:prstGeom>
              <a:blipFill>
                <a:blip r:embed="rId4"/>
                <a:stretch>
                  <a:fillRect b="-5405"/>
                </a:stretch>
              </a:blipFill>
            </p:spPr>
            <p:txBody>
              <a:bodyPr/>
              <a:lstStyle/>
              <a:p>
                <a:r>
                  <a:rPr lang="en-US">
                    <a:noFill/>
                  </a:rPr>
                  <a:t> </a:t>
                </a:r>
              </a:p>
            </p:txBody>
          </p:sp>
        </mc:Fallback>
      </mc:AlternateContent>
      <p:sp>
        <p:nvSpPr>
          <p:cNvPr id="54" name="Oval 53">
            <a:extLst>
              <a:ext uri="{FF2B5EF4-FFF2-40B4-BE49-F238E27FC236}">
                <a16:creationId xmlns:a16="http://schemas.microsoft.com/office/drawing/2014/main" id="{0F772FF9-8C3A-79E3-29B6-0E549F719ED3}"/>
              </a:ext>
            </a:extLst>
          </p:cNvPr>
          <p:cNvSpPr/>
          <p:nvPr/>
        </p:nvSpPr>
        <p:spPr>
          <a:xfrm>
            <a:off x="4036189" y="552824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BB1FD-6140-D27D-051A-794F14DA7045}"/>
              </a:ext>
            </a:extLst>
          </p:cNvPr>
          <p:cNvSpPr/>
          <p:nvPr/>
        </p:nvSpPr>
        <p:spPr>
          <a:xfrm>
            <a:off x="4638267" y="552824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66889B3-7C6A-976B-BF9C-E4E1394B5F0E}"/>
              </a:ext>
            </a:extLst>
          </p:cNvPr>
          <p:cNvSpPr txBox="1"/>
          <p:nvPr/>
        </p:nvSpPr>
        <p:spPr>
          <a:xfrm>
            <a:off x="4134650" y="5744009"/>
            <a:ext cx="1286186" cy="369332"/>
          </a:xfrm>
          <a:prstGeom prst="rect">
            <a:avLst/>
          </a:prstGeom>
          <a:noFill/>
        </p:spPr>
        <p:txBody>
          <a:bodyPr wrap="none" rtlCol="0">
            <a:spAutoFit/>
          </a:bodyPr>
          <a:lstStyle/>
          <a:p>
            <a:r>
              <a:rPr lang="en-US" dirty="0"/>
              <a:t>(Peripheral)</a:t>
            </a:r>
          </a:p>
        </p:txBody>
      </p:sp>
      <p:sp>
        <p:nvSpPr>
          <p:cNvPr id="57" name="TextBox 56">
            <a:extLst>
              <a:ext uri="{FF2B5EF4-FFF2-40B4-BE49-F238E27FC236}">
                <a16:creationId xmlns:a16="http://schemas.microsoft.com/office/drawing/2014/main" id="{42DD0D8E-6E83-0499-2894-0DAAFFAFB020}"/>
              </a:ext>
            </a:extLst>
          </p:cNvPr>
          <p:cNvSpPr txBox="1"/>
          <p:nvPr/>
        </p:nvSpPr>
        <p:spPr>
          <a:xfrm>
            <a:off x="3050902" y="4773127"/>
            <a:ext cx="1000146" cy="369332"/>
          </a:xfrm>
          <a:prstGeom prst="rect">
            <a:avLst/>
          </a:prstGeom>
          <a:noFill/>
        </p:spPr>
        <p:txBody>
          <a:bodyPr wrap="none" rtlCol="0">
            <a:spAutoFit/>
          </a:bodyPr>
          <a:lstStyle/>
          <a:p>
            <a:r>
              <a:rPr lang="en-US" dirty="0"/>
              <a:t>(Central)</a:t>
            </a:r>
          </a:p>
        </p:txBody>
      </p:sp>
      <p:sp>
        <p:nvSpPr>
          <p:cNvPr id="58" name="TextBox 57">
            <a:extLst>
              <a:ext uri="{FF2B5EF4-FFF2-40B4-BE49-F238E27FC236}">
                <a16:creationId xmlns:a16="http://schemas.microsoft.com/office/drawing/2014/main" id="{904D1B6B-557F-07F4-C60B-21AAC11DB908}"/>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Quenching</a:t>
            </a:r>
            <a:endParaRPr lang="en-US" sz="2800" dirty="0">
              <a:solidFill>
                <a:schemeClr val="bg1"/>
              </a:solidFill>
              <a:highlight>
                <a:srgbClr val="000000"/>
              </a:highlight>
              <a:latin typeface="+mj-lt"/>
            </a:endParaRPr>
          </a:p>
        </p:txBody>
      </p:sp>
      <p:sp>
        <p:nvSpPr>
          <p:cNvPr id="59" name="Date Placeholder 58">
            <a:extLst>
              <a:ext uri="{FF2B5EF4-FFF2-40B4-BE49-F238E27FC236}">
                <a16:creationId xmlns:a16="http://schemas.microsoft.com/office/drawing/2014/main" id="{242627C4-6575-3954-8768-49673828ED31}"/>
              </a:ext>
            </a:extLst>
          </p:cNvPr>
          <p:cNvSpPr>
            <a:spLocks noGrp="1"/>
          </p:cNvSpPr>
          <p:nvPr>
            <p:ph type="dt" sz="half" idx="10"/>
          </p:nvPr>
        </p:nvSpPr>
        <p:spPr/>
        <p:txBody>
          <a:bodyPr/>
          <a:lstStyle/>
          <a:p>
            <a:r>
              <a:rPr lang="en-US"/>
              <a:t>1/30/23</a:t>
            </a:r>
          </a:p>
        </p:txBody>
      </p:sp>
      <p:sp>
        <p:nvSpPr>
          <p:cNvPr id="60" name="Footer Placeholder 59">
            <a:extLst>
              <a:ext uri="{FF2B5EF4-FFF2-40B4-BE49-F238E27FC236}">
                <a16:creationId xmlns:a16="http://schemas.microsoft.com/office/drawing/2014/main" id="{B976BFC5-B310-D082-6FE1-30C5639E4170}"/>
              </a:ext>
            </a:extLst>
          </p:cNvPr>
          <p:cNvSpPr>
            <a:spLocks noGrp="1"/>
          </p:cNvSpPr>
          <p:nvPr>
            <p:ph type="ftr" sz="quarter" idx="11"/>
          </p:nvPr>
        </p:nvSpPr>
        <p:spPr/>
        <p:txBody>
          <a:bodyPr/>
          <a:lstStyle/>
          <a:p>
            <a:r>
              <a:rPr lang="en-US"/>
              <a:t>Diptanil Roy, Rutgers Talk 2023</a:t>
            </a:r>
          </a:p>
        </p:txBody>
      </p:sp>
      <p:sp>
        <p:nvSpPr>
          <p:cNvPr id="61" name="Slide Number Placeholder 60">
            <a:extLst>
              <a:ext uri="{FF2B5EF4-FFF2-40B4-BE49-F238E27FC236}">
                <a16:creationId xmlns:a16="http://schemas.microsoft.com/office/drawing/2014/main" id="{B921053E-4251-3687-355B-2E82C9679880}"/>
              </a:ext>
            </a:extLst>
          </p:cNvPr>
          <p:cNvSpPr>
            <a:spLocks noGrp="1"/>
          </p:cNvSpPr>
          <p:nvPr>
            <p:ph type="sldNum" sz="quarter" idx="12"/>
          </p:nvPr>
        </p:nvSpPr>
        <p:spPr/>
        <p:txBody>
          <a:bodyPr/>
          <a:lstStyle/>
          <a:p>
            <a:fld id="{BEFDC923-9BD5-E542-AAD9-237EDB49B908}" type="slidenum">
              <a:rPr lang="en-US" smtClean="0"/>
              <a:t>20</a:t>
            </a:fld>
            <a:endParaRPr lang="en-US"/>
          </a:p>
        </p:txBody>
      </p:sp>
      <p:sp>
        <p:nvSpPr>
          <p:cNvPr id="5" name="TextBox 4">
            <a:extLst>
              <a:ext uri="{FF2B5EF4-FFF2-40B4-BE49-F238E27FC236}">
                <a16:creationId xmlns:a16="http://schemas.microsoft.com/office/drawing/2014/main" id="{04A74AA9-A3BE-18D9-CE1E-B6966CEC86A4}"/>
              </a:ext>
            </a:extLst>
          </p:cNvPr>
          <p:cNvSpPr txBox="1"/>
          <p:nvPr/>
        </p:nvSpPr>
        <p:spPr>
          <a:xfrm>
            <a:off x="4404360" y="2179704"/>
            <a:ext cx="1145122" cy="369332"/>
          </a:xfrm>
          <a:prstGeom prst="rect">
            <a:avLst/>
          </a:prstGeom>
          <a:noFill/>
        </p:spPr>
        <p:txBody>
          <a:bodyPr wrap="none" rtlCol="0">
            <a:spAutoFit/>
          </a:bodyPr>
          <a:lstStyle/>
          <a:p>
            <a:r>
              <a:rPr lang="en-US" dirty="0">
                <a:solidFill>
                  <a:srgbClr val="FF0000"/>
                </a:solidFill>
              </a:rPr>
              <a:t>Peripheral</a:t>
            </a:r>
          </a:p>
        </p:txBody>
      </p:sp>
      <p:sp>
        <p:nvSpPr>
          <p:cNvPr id="6" name="TextBox 5">
            <a:extLst>
              <a:ext uri="{FF2B5EF4-FFF2-40B4-BE49-F238E27FC236}">
                <a16:creationId xmlns:a16="http://schemas.microsoft.com/office/drawing/2014/main" id="{AFB6E50E-9EB6-D0D3-7DA5-F3EF4083F179}"/>
              </a:ext>
            </a:extLst>
          </p:cNvPr>
          <p:cNvSpPr txBox="1"/>
          <p:nvPr/>
        </p:nvSpPr>
        <p:spPr>
          <a:xfrm>
            <a:off x="4016115" y="2848867"/>
            <a:ext cx="859081" cy="369332"/>
          </a:xfrm>
          <a:prstGeom prst="rect">
            <a:avLst/>
          </a:prstGeom>
          <a:noFill/>
        </p:spPr>
        <p:txBody>
          <a:bodyPr wrap="none" rtlCol="0">
            <a:spAutoFit/>
          </a:bodyPr>
          <a:lstStyle/>
          <a:p>
            <a:r>
              <a:rPr lang="en-US" dirty="0">
                <a:solidFill>
                  <a:srgbClr val="0070C0"/>
                </a:solidFill>
              </a:rPr>
              <a:t>Central</a:t>
            </a:r>
          </a:p>
        </p:txBody>
      </p:sp>
    </p:spTree>
    <p:extLst>
      <p:ext uri="{BB962C8B-B14F-4D97-AF65-F5344CB8AC3E}">
        <p14:creationId xmlns:p14="http://schemas.microsoft.com/office/powerpoint/2010/main" val="64937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9F5AEC-3E2E-6D62-79BC-B669E2B089EB}"/>
              </a:ext>
            </a:extLst>
          </p:cNvPr>
          <p:cNvPicPr>
            <a:picLocks noChangeAspect="1"/>
          </p:cNvPicPr>
          <p:nvPr/>
        </p:nvPicPr>
        <p:blipFill>
          <a:blip r:embed="rId2"/>
          <a:stretch>
            <a:fillRect/>
          </a:stretch>
        </p:blipFill>
        <p:spPr>
          <a:xfrm>
            <a:off x="6776940" y="662001"/>
            <a:ext cx="5433150" cy="5533997"/>
          </a:xfrm>
          <a:prstGeom prst="rect">
            <a:avLst/>
          </a:prstGeom>
        </p:spPr>
      </p:pic>
      <p:sp>
        <p:nvSpPr>
          <p:cNvPr id="45" name="TextBox 44">
            <a:extLst>
              <a:ext uri="{FF2B5EF4-FFF2-40B4-BE49-F238E27FC236}">
                <a16:creationId xmlns:a16="http://schemas.microsoft.com/office/drawing/2014/main" id="{D21180FF-FE37-CB6C-2AA2-26DDE5F54FEF}"/>
              </a:ext>
            </a:extLst>
          </p:cNvPr>
          <p:cNvSpPr txBox="1"/>
          <p:nvPr/>
        </p:nvSpPr>
        <p:spPr>
          <a:xfrm>
            <a:off x="605480" y="5090593"/>
            <a:ext cx="1155253" cy="646331"/>
          </a:xfrm>
          <a:prstGeom prst="rect">
            <a:avLst/>
          </a:prstGeom>
          <a:noFill/>
        </p:spPr>
        <p:txBody>
          <a:bodyPr wrap="none" rtlCol="0">
            <a:spAutoFit/>
          </a:bodyPr>
          <a:lstStyle/>
          <a:p>
            <a:r>
              <a:rPr lang="en-US" sz="3600" dirty="0"/>
              <a:t>R</a:t>
            </a:r>
            <a:r>
              <a:rPr lang="en-US" sz="3600" baseline="-25000" dirty="0"/>
              <a:t>CP </a:t>
            </a:r>
            <a:r>
              <a:rPr lang="en-US" sz="3600" dirty="0"/>
              <a:t>= </a:t>
            </a:r>
            <a:endParaRPr lang="en-US" baseline="-25000" dirty="0"/>
          </a:p>
        </p:txBody>
      </p:sp>
      <p:cxnSp>
        <p:nvCxnSpPr>
          <p:cNvPr id="48" name="Straight Connector 47">
            <a:extLst>
              <a:ext uri="{FF2B5EF4-FFF2-40B4-BE49-F238E27FC236}">
                <a16:creationId xmlns:a16="http://schemas.microsoft.com/office/drawing/2014/main" id="{353301D7-DCA6-EAB5-E574-C5F129CA457C}"/>
              </a:ext>
            </a:extLst>
          </p:cNvPr>
          <p:cNvCxnSpPr>
            <a:cxnSpLocks/>
          </p:cNvCxnSpPr>
          <p:nvPr/>
        </p:nvCxnSpPr>
        <p:spPr>
          <a:xfrm>
            <a:off x="1760733" y="5451072"/>
            <a:ext cx="3682102"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DD9AF3F7-1651-0369-ADBA-50462861DE9B}"/>
              </a:ext>
            </a:extLst>
          </p:cNvPr>
          <p:cNvSpPr/>
          <p:nvPr/>
        </p:nvSpPr>
        <p:spPr>
          <a:xfrm>
            <a:off x="3076747" y="451542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E288AE65-16A6-872E-B453-48A25A4BF0DB}"/>
              </a:ext>
            </a:extLst>
          </p:cNvPr>
          <p:cNvSpPr/>
          <p:nvPr/>
        </p:nvSpPr>
        <p:spPr>
          <a:xfrm>
            <a:off x="3208403" y="451542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DA7DE18-2D68-C752-2FC7-ED43E5E820E0}"/>
              </a:ext>
            </a:extLst>
          </p:cNvPr>
          <p:cNvSpPr txBox="1"/>
          <p:nvPr/>
        </p:nvSpPr>
        <p:spPr>
          <a:xfrm>
            <a:off x="1625625" y="5525353"/>
            <a:ext cx="2128590" cy="830997"/>
          </a:xfrm>
          <a:prstGeom prst="rect">
            <a:avLst/>
          </a:prstGeom>
          <a:noFill/>
        </p:spPr>
        <p:txBody>
          <a:bodyPr wrap="square" rtlCol="0">
            <a:spAutoFit/>
          </a:bodyPr>
          <a:lstStyle/>
          <a:p>
            <a:pPr algn="ctr"/>
            <a:r>
              <a:rPr lang="en-US" sz="2400" dirty="0"/>
              <a:t>Binary collision scaled</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9184673-6842-A7A9-CC11-D258A6736115}"/>
                  </a:ext>
                </a:extLst>
              </p:cNvPr>
              <p:cNvSpPr txBox="1"/>
              <p:nvPr/>
            </p:nvSpPr>
            <p:spPr>
              <a:xfrm>
                <a:off x="3555283" y="5697843"/>
                <a:ext cx="5212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3" name="TextBox 52">
                <a:extLst>
                  <a:ext uri="{FF2B5EF4-FFF2-40B4-BE49-F238E27FC236}">
                    <a16:creationId xmlns:a16="http://schemas.microsoft.com/office/drawing/2014/main" id="{89184673-6842-A7A9-CC11-D258A6736115}"/>
                  </a:ext>
                </a:extLst>
              </p:cNvPr>
              <p:cNvSpPr txBox="1">
                <a:spLocks noRot="1" noChangeAspect="1" noMove="1" noResize="1" noEditPoints="1" noAdjustHandles="1" noChangeArrowheads="1" noChangeShapeType="1" noTextEdit="1"/>
              </p:cNvSpPr>
              <p:nvPr/>
            </p:nvSpPr>
            <p:spPr>
              <a:xfrm>
                <a:off x="3555283" y="5697843"/>
                <a:ext cx="521297" cy="461665"/>
              </a:xfrm>
              <a:prstGeom prst="rect">
                <a:avLst/>
              </a:prstGeom>
              <a:blipFill>
                <a:blip r:embed="rId4"/>
                <a:stretch>
                  <a:fillRect b="-5405"/>
                </a:stretch>
              </a:blipFill>
            </p:spPr>
            <p:txBody>
              <a:bodyPr/>
              <a:lstStyle/>
              <a:p>
                <a:r>
                  <a:rPr lang="en-US">
                    <a:noFill/>
                  </a:rPr>
                  <a:t> </a:t>
                </a:r>
              </a:p>
            </p:txBody>
          </p:sp>
        </mc:Fallback>
      </mc:AlternateContent>
      <p:sp>
        <p:nvSpPr>
          <p:cNvPr id="54" name="Oval 53">
            <a:extLst>
              <a:ext uri="{FF2B5EF4-FFF2-40B4-BE49-F238E27FC236}">
                <a16:creationId xmlns:a16="http://schemas.microsoft.com/office/drawing/2014/main" id="{0F772FF9-8C3A-79E3-29B6-0E549F719ED3}"/>
              </a:ext>
            </a:extLst>
          </p:cNvPr>
          <p:cNvSpPr/>
          <p:nvPr/>
        </p:nvSpPr>
        <p:spPr>
          <a:xfrm>
            <a:off x="4036189" y="552824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EBBB1FD-6140-D27D-051A-794F14DA7045}"/>
              </a:ext>
            </a:extLst>
          </p:cNvPr>
          <p:cNvSpPr/>
          <p:nvPr/>
        </p:nvSpPr>
        <p:spPr>
          <a:xfrm>
            <a:off x="4638267" y="5528246"/>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66889B3-7C6A-976B-BF9C-E4E1394B5F0E}"/>
              </a:ext>
            </a:extLst>
          </p:cNvPr>
          <p:cNvSpPr txBox="1"/>
          <p:nvPr/>
        </p:nvSpPr>
        <p:spPr>
          <a:xfrm>
            <a:off x="4134650" y="5744009"/>
            <a:ext cx="1286186" cy="369332"/>
          </a:xfrm>
          <a:prstGeom prst="rect">
            <a:avLst/>
          </a:prstGeom>
          <a:noFill/>
        </p:spPr>
        <p:txBody>
          <a:bodyPr wrap="none" rtlCol="0">
            <a:spAutoFit/>
          </a:bodyPr>
          <a:lstStyle/>
          <a:p>
            <a:r>
              <a:rPr lang="en-US" dirty="0"/>
              <a:t>(Peripheral)</a:t>
            </a:r>
          </a:p>
        </p:txBody>
      </p:sp>
      <p:sp>
        <p:nvSpPr>
          <p:cNvPr id="57" name="TextBox 56">
            <a:extLst>
              <a:ext uri="{FF2B5EF4-FFF2-40B4-BE49-F238E27FC236}">
                <a16:creationId xmlns:a16="http://schemas.microsoft.com/office/drawing/2014/main" id="{42DD0D8E-6E83-0499-2894-0DAAFFAFB020}"/>
              </a:ext>
            </a:extLst>
          </p:cNvPr>
          <p:cNvSpPr txBox="1"/>
          <p:nvPr/>
        </p:nvSpPr>
        <p:spPr>
          <a:xfrm>
            <a:off x="3050902" y="4773127"/>
            <a:ext cx="1000146" cy="369332"/>
          </a:xfrm>
          <a:prstGeom prst="rect">
            <a:avLst/>
          </a:prstGeom>
          <a:noFill/>
        </p:spPr>
        <p:txBody>
          <a:bodyPr wrap="none" rtlCol="0">
            <a:spAutoFit/>
          </a:bodyPr>
          <a:lstStyle/>
          <a:p>
            <a:r>
              <a:rPr lang="en-US" dirty="0"/>
              <a:t>(Central)</a:t>
            </a:r>
          </a:p>
        </p:txBody>
      </p:sp>
      <p:sp>
        <p:nvSpPr>
          <p:cNvPr id="58" name="TextBox 57">
            <a:extLst>
              <a:ext uri="{FF2B5EF4-FFF2-40B4-BE49-F238E27FC236}">
                <a16:creationId xmlns:a16="http://schemas.microsoft.com/office/drawing/2014/main" id="{904D1B6B-557F-07F4-C60B-21AAC11DB908}"/>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Quenching</a:t>
            </a:r>
            <a:endParaRPr lang="en-US" sz="2800" dirty="0">
              <a:solidFill>
                <a:schemeClr val="bg1"/>
              </a:solidFill>
              <a:highlight>
                <a:srgbClr val="000000"/>
              </a:highlight>
              <a:latin typeface="+mj-lt"/>
            </a:endParaRPr>
          </a:p>
        </p:txBody>
      </p:sp>
      <p:sp>
        <p:nvSpPr>
          <p:cNvPr id="59" name="Date Placeholder 58">
            <a:extLst>
              <a:ext uri="{FF2B5EF4-FFF2-40B4-BE49-F238E27FC236}">
                <a16:creationId xmlns:a16="http://schemas.microsoft.com/office/drawing/2014/main" id="{242627C4-6575-3954-8768-49673828ED31}"/>
              </a:ext>
            </a:extLst>
          </p:cNvPr>
          <p:cNvSpPr>
            <a:spLocks noGrp="1"/>
          </p:cNvSpPr>
          <p:nvPr>
            <p:ph type="dt" sz="half" idx="10"/>
          </p:nvPr>
        </p:nvSpPr>
        <p:spPr/>
        <p:txBody>
          <a:bodyPr/>
          <a:lstStyle/>
          <a:p>
            <a:r>
              <a:rPr lang="en-US"/>
              <a:t>1/30/23</a:t>
            </a:r>
          </a:p>
        </p:txBody>
      </p:sp>
      <p:sp>
        <p:nvSpPr>
          <p:cNvPr id="60" name="Footer Placeholder 59">
            <a:extLst>
              <a:ext uri="{FF2B5EF4-FFF2-40B4-BE49-F238E27FC236}">
                <a16:creationId xmlns:a16="http://schemas.microsoft.com/office/drawing/2014/main" id="{B976BFC5-B310-D082-6FE1-30C5639E4170}"/>
              </a:ext>
            </a:extLst>
          </p:cNvPr>
          <p:cNvSpPr>
            <a:spLocks noGrp="1"/>
          </p:cNvSpPr>
          <p:nvPr>
            <p:ph type="ftr" sz="quarter" idx="11"/>
          </p:nvPr>
        </p:nvSpPr>
        <p:spPr/>
        <p:txBody>
          <a:bodyPr/>
          <a:lstStyle/>
          <a:p>
            <a:r>
              <a:rPr lang="en-US"/>
              <a:t>Diptanil Roy, Rutgers Talk 2023</a:t>
            </a:r>
          </a:p>
        </p:txBody>
      </p:sp>
      <p:sp>
        <p:nvSpPr>
          <p:cNvPr id="61" name="Slide Number Placeholder 60">
            <a:extLst>
              <a:ext uri="{FF2B5EF4-FFF2-40B4-BE49-F238E27FC236}">
                <a16:creationId xmlns:a16="http://schemas.microsoft.com/office/drawing/2014/main" id="{B921053E-4251-3687-355B-2E82C9679880}"/>
              </a:ext>
            </a:extLst>
          </p:cNvPr>
          <p:cNvSpPr>
            <a:spLocks noGrp="1"/>
          </p:cNvSpPr>
          <p:nvPr>
            <p:ph type="sldNum" sz="quarter" idx="12"/>
          </p:nvPr>
        </p:nvSpPr>
        <p:spPr/>
        <p:txBody>
          <a:bodyPr/>
          <a:lstStyle/>
          <a:p>
            <a:fld id="{BEFDC923-9BD5-E542-AAD9-237EDB49B908}" type="slidenum">
              <a:rPr lang="en-US" smtClean="0"/>
              <a:t>21</a:t>
            </a:fld>
            <a:endParaRPr lang="en-US"/>
          </a:p>
        </p:txBody>
      </p:sp>
      <p:pic>
        <p:nvPicPr>
          <p:cNvPr id="3" name="Picture 2" descr="Chart, line chart&#10;&#10;Description automatically generated">
            <a:extLst>
              <a:ext uri="{FF2B5EF4-FFF2-40B4-BE49-F238E27FC236}">
                <a16:creationId xmlns:a16="http://schemas.microsoft.com/office/drawing/2014/main" id="{4F90AEB5-9792-257C-C46D-CEA421132BFC}"/>
              </a:ext>
            </a:extLst>
          </p:cNvPr>
          <p:cNvPicPr>
            <a:picLocks noChangeAspect="1"/>
          </p:cNvPicPr>
          <p:nvPr/>
        </p:nvPicPr>
        <p:blipFill>
          <a:blip r:embed="rId5"/>
          <a:stretch>
            <a:fillRect/>
          </a:stretch>
        </p:blipFill>
        <p:spPr>
          <a:xfrm>
            <a:off x="3581400" y="1370594"/>
            <a:ext cx="3154272" cy="2901556"/>
          </a:xfrm>
          <a:prstGeom prst="rect">
            <a:avLst/>
          </a:prstGeom>
        </p:spPr>
      </p:pic>
      <p:grpSp>
        <p:nvGrpSpPr>
          <p:cNvPr id="5" name="Group 4">
            <a:extLst>
              <a:ext uri="{FF2B5EF4-FFF2-40B4-BE49-F238E27FC236}">
                <a16:creationId xmlns:a16="http://schemas.microsoft.com/office/drawing/2014/main" id="{E7AB2F1A-D2C3-C240-4C78-0043780F0540}"/>
              </a:ext>
            </a:extLst>
          </p:cNvPr>
          <p:cNvGrpSpPr/>
          <p:nvPr/>
        </p:nvGrpSpPr>
        <p:grpSpPr>
          <a:xfrm>
            <a:off x="337905" y="1376729"/>
            <a:ext cx="2610428" cy="2758247"/>
            <a:chOff x="6672684" y="1068436"/>
            <a:chExt cx="4233298" cy="4474948"/>
          </a:xfrm>
        </p:grpSpPr>
        <p:pic>
          <p:nvPicPr>
            <p:cNvPr id="6" name="Picture 5" descr="A picture containing umbrella, accessory, sign&#10;&#10;Description automatically generated">
              <a:extLst>
                <a:ext uri="{FF2B5EF4-FFF2-40B4-BE49-F238E27FC236}">
                  <a16:creationId xmlns:a16="http://schemas.microsoft.com/office/drawing/2014/main" id="{ECDA2756-FA49-9BE9-8A7D-23974D000EDD}"/>
                </a:ext>
              </a:extLst>
            </p:cNvPr>
            <p:cNvPicPr>
              <a:picLocks noChangeAspect="1"/>
            </p:cNvPicPr>
            <p:nvPr/>
          </p:nvPicPr>
          <p:blipFill>
            <a:blip r:embed="rId4"/>
            <a:stretch>
              <a:fillRect/>
            </a:stretch>
          </p:blipFill>
          <p:spPr>
            <a:xfrm>
              <a:off x="6672684" y="1068436"/>
              <a:ext cx="4233298" cy="4233298"/>
            </a:xfrm>
            <a:prstGeom prst="rect">
              <a:avLst/>
            </a:prstGeom>
          </p:spPr>
        </p:pic>
        <p:sp>
          <p:nvSpPr>
            <p:cNvPr id="7" name="TextBox 6">
              <a:extLst>
                <a:ext uri="{FF2B5EF4-FFF2-40B4-BE49-F238E27FC236}">
                  <a16:creationId xmlns:a16="http://schemas.microsoft.com/office/drawing/2014/main" id="{72389016-166A-02F5-3B4A-96EC68882829}"/>
                </a:ext>
              </a:extLst>
            </p:cNvPr>
            <p:cNvSpPr txBox="1"/>
            <p:nvPr/>
          </p:nvSpPr>
          <p:spPr>
            <a:xfrm>
              <a:off x="8453343" y="5174052"/>
              <a:ext cx="671979" cy="369332"/>
            </a:xfrm>
            <a:prstGeom prst="rect">
              <a:avLst/>
            </a:prstGeom>
            <a:noFill/>
          </p:spPr>
          <p:txBody>
            <a:bodyPr wrap="none" rtlCol="0">
              <a:spAutoFit/>
            </a:bodyPr>
            <a:lstStyle/>
            <a:p>
              <a:r>
                <a:rPr lang="en-US" dirty="0"/>
                <a:t>A + A</a:t>
              </a:r>
            </a:p>
          </p:txBody>
        </p:sp>
      </p:grpSp>
      <p:sp>
        <p:nvSpPr>
          <p:cNvPr id="8" name="TextBox 7">
            <a:extLst>
              <a:ext uri="{FF2B5EF4-FFF2-40B4-BE49-F238E27FC236}">
                <a16:creationId xmlns:a16="http://schemas.microsoft.com/office/drawing/2014/main" id="{92FD30D0-89E0-55AD-9E40-2F325AE9846A}"/>
              </a:ext>
            </a:extLst>
          </p:cNvPr>
          <p:cNvSpPr txBox="1"/>
          <p:nvPr/>
        </p:nvSpPr>
        <p:spPr>
          <a:xfrm>
            <a:off x="4404360" y="2179704"/>
            <a:ext cx="1145122" cy="369332"/>
          </a:xfrm>
          <a:prstGeom prst="rect">
            <a:avLst/>
          </a:prstGeom>
          <a:noFill/>
        </p:spPr>
        <p:txBody>
          <a:bodyPr wrap="none" rtlCol="0">
            <a:spAutoFit/>
          </a:bodyPr>
          <a:lstStyle/>
          <a:p>
            <a:r>
              <a:rPr lang="en-US" dirty="0">
                <a:solidFill>
                  <a:srgbClr val="FF0000"/>
                </a:solidFill>
              </a:rPr>
              <a:t>Peripheral</a:t>
            </a:r>
          </a:p>
        </p:txBody>
      </p:sp>
      <p:sp>
        <p:nvSpPr>
          <p:cNvPr id="9" name="TextBox 8">
            <a:extLst>
              <a:ext uri="{FF2B5EF4-FFF2-40B4-BE49-F238E27FC236}">
                <a16:creationId xmlns:a16="http://schemas.microsoft.com/office/drawing/2014/main" id="{25FE544A-3230-EE84-708E-ED6CE8FFD926}"/>
              </a:ext>
            </a:extLst>
          </p:cNvPr>
          <p:cNvSpPr txBox="1"/>
          <p:nvPr/>
        </p:nvSpPr>
        <p:spPr>
          <a:xfrm>
            <a:off x="4016115" y="2848867"/>
            <a:ext cx="859081" cy="369332"/>
          </a:xfrm>
          <a:prstGeom prst="rect">
            <a:avLst/>
          </a:prstGeom>
          <a:noFill/>
        </p:spPr>
        <p:txBody>
          <a:bodyPr wrap="none" rtlCol="0">
            <a:spAutoFit/>
          </a:bodyPr>
          <a:lstStyle/>
          <a:p>
            <a:r>
              <a:rPr lang="en-US" dirty="0">
                <a:solidFill>
                  <a:srgbClr val="0070C0"/>
                </a:solidFill>
              </a:rPr>
              <a:t>Central</a:t>
            </a:r>
          </a:p>
        </p:txBody>
      </p:sp>
    </p:spTree>
    <p:extLst>
      <p:ext uri="{BB962C8B-B14F-4D97-AF65-F5344CB8AC3E}">
        <p14:creationId xmlns:p14="http://schemas.microsoft.com/office/powerpoint/2010/main" val="1320229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9D892-6541-F8FE-B495-D60EFB1E5309}"/>
              </a:ext>
            </a:extLst>
          </p:cNvPr>
          <p:cNvPicPr>
            <a:picLocks noChangeAspect="1"/>
          </p:cNvPicPr>
          <p:nvPr/>
        </p:nvPicPr>
        <p:blipFill>
          <a:blip r:embed="rId3"/>
          <a:stretch>
            <a:fillRect/>
          </a:stretch>
        </p:blipFill>
        <p:spPr>
          <a:xfrm>
            <a:off x="190500" y="2447128"/>
            <a:ext cx="2613295" cy="2918979"/>
          </a:xfrm>
          <a:prstGeom prst="rect">
            <a:avLst/>
          </a:prstGeom>
        </p:spPr>
      </p:pic>
      <p:pic>
        <p:nvPicPr>
          <p:cNvPr id="6" name="Picture 5" descr="Chart, scatter chart&#10;&#10;Description automatically generated">
            <a:extLst>
              <a:ext uri="{FF2B5EF4-FFF2-40B4-BE49-F238E27FC236}">
                <a16:creationId xmlns:a16="http://schemas.microsoft.com/office/drawing/2014/main" id="{F1165167-18AA-414F-8757-162A475A60C4}"/>
              </a:ext>
            </a:extLst>
          </p:cNvPr>
          <p:cNvPicPr>
            <a:picLocks noChangeAspect="1"/>
          </p:cNvPicPr>
          <p:nvPr/>
        </p:nvPicPr>
        <p:blipFill>
          <a:blip r:embed="rId4"/>
          <a:stretch>
            <a:fillRect/>
          </a:stretch>
        </p:blipFill>
        <p:spPr>
          <a:xfrm>
            <a:off x="3167322" y="1637712"/>
            <a:ext cx="8954429" cy="4201401"/>
          </a:xfrm>
          <a:prstGeom prst="rect">
            <a:avLst/>
          </a:prstGeom>
        </p:spPr>
      </p:pic>
      <p:cxnSp>
        <p:nvCxnSpPr>
          <p:cNvPr id="7" name="Straight Arrow Connector 6">
            <a:extLst>
              <a:ext uri="{FF2B5EF4-FFF2-40B4-BE49-F238E27FC236}">
                <a16:creationId xmlns:a16="http://schemas.microsoft.com/office/drawing/2014/main" id="{9E40B962-A0D0-D14A-8F3C-849A609C5BDD}"/>
              </a:ext>
            </a:extLst>
          </p:cNvPr>
          <p:cNvCxnSpPr>
            <a:cxnSpLocks/>
          </p:cNvCxnSpPr>
          <p:nvPr/>
        </p:nvCxnSpPr>
        <p:spPr>
          <a:xfrm flipH="1" flipV="1">
            <a:off x="5020772" y="1534393"/>
            <a:ext cx="6171500" cy="7983"/>
          </a:xfrm>
          <a:prstGeom prst="straightConnector1">
            <a:avLst/>
          </a:prstGeom>
          <a:ln w="793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AF7008-CC01-6B47-8270-53796236FE96}"/>
              </a:ext>
            </a:extLst>
          </p:cNvPr>
          <p:cNvSpPr txBox="1"/>
          <p:nvPr/>
        </p:nvSpPr>
        <p:spPr>
          <a:xfrm>
            <a:off x="6864260" y="1117393"/>
            <a:ext cx="2287734" cy="369332"/>
          </a:xfrm>
          <a:prstGeom prst="rect">
            <a:avLst/>
          </a:prstGeom>
          <a:noFill/>
        </p:spPr>
        <p:txBody>
          <a:bodyPr wrap="square" rtlCol="0">
            <a:spAutoFit/>
          </a:bodyPr>
          <a:lstStyle/>
          <a:p>
            <a:r>
              <a:rPr lang="en-US" b="1" dirty="0">
                <a:solidFill>
                  <a:schemeClr val="bg1"/>
                </a:solidFill>
                <a:highlight>
                  <a:srgbClr val="FF0000"/>
                </a:highlight>
              </a:rPr>
              <a:t>Decreasing centrality</a:t>
            </a:r>
          </a:p>
        </p:txBody>
      </p:sp>
      <p:sp>
        <p:nvSpPr>
          <p:cNvPr id="9" name="TextBox 8">
            <a:extLst>
              <a:ext uri="{FF2B5EF4-FFF2-40B4-BE49-F238E27FC236}">
                <a16:creationId xmlns:a16="http://schemas.microsoft.com/office/drawing/2014/main" id="{FBB013E1-4258-F94F-83C3-E77E9E358F0C}"/>
              </a:ext>
            </a:extLst>
          </p:cNvPr>
          <p:cNvSpPr txBox="1"/>
          <p:nvPr/>
        </p:nvSpPr>
        <p:spPr>
          <a:xfrm>
            <a:off x="9485774" y="1694684"/>
            <a:ext cx="2636747"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sp>
        <p:nvSpPr>
          <p:cNvPr id="10" name="TextBox 9">
            <a:extLst>
              <a:ext uri="{FF2B5EF4-FFF2-40B4-BE49-F238E27FC236}">
                <a16:creationId xmlns:a16="http://schemas.microsoft.com/office/drawing/2014/main" id="{C9AFEF6C-B6A8-9243-BD7F-308C9F7255C0}"/>
              </a:ext>
            </a:extLst>
          </p:cNvPr>
          <p:cNvSpPr txBox="1"/>
          <p:nvPr/>
        </p:nvSpPr>
        <p:spPr>
          <a:xfrm>
            <a:off x="0" y="5992211"/>
            <a:ext cx="12192000" cy="369332"/>
          </a:xfrm>
          <a:prstGeom prst="rect">
            <a:avLst/>
          </a:prstGeom>
          <a:noFill/>
        </p:spPr>
        <p:txBody>
          <a:bodyPr wrap="square" rtlCol="0">
            <a:spAutoFit/>
          </a:bodyPr>
          <a:lstStyle/>
          <a:p>
            <a:pPr algn="ctr"/>
            <a:r>
              <a:rPr lang="en-US" b="1" dirty="0">
                <a:solidFill>
                  <a:schemeClr val="bg1"/>
                </a:solidFill>
                <a:highlight>
                  <a:srgbClr val="FF0000"/>
                </a:highlight>
              </a:rPr>
              <a:t>The jet energy is redistributed inside the jet cone in the presence of QGP at the LHC.</a:t>
            </a:r>
          </a:p>
        </p:txBody>
      </p:sp>
      <p:sp>
        <p:nvSpPr>
          <p:cNvPr id="16" name="TextBox 15">
            <a:extLst>
              <a:ext uri="{FF2B5EF4-FFF2-40B4-BE49-F238E27FC236}">
                <a16:creationId xmlns:a16="http://schemas.microsoft.com/office/drawing/2014/main" id="{BAA40A64-7147-484F-A3EC-647E14ADF559}"/>
              </a:ext>
            </a:extLst>
          </p:cNvPr>
          <p:cNvSpPr txBox="1"/>
          <p:nvPr/>
        </p:nvSpPr>
        <p:spPr>
          <a:xfrm>
            <a:off x="190500" y="558731"/>
            <a:ext cx="6096000" cy="523220"/>
          </a:xfrm>
          <a:prstGeom prst="rect">
            <a:avLst/>
          </a:prstGeom>
          <a:noFill/>
        </p:spPr>
        <p:txBody>
          <a:bodyPr wrap="square" rtlCol="0">
            <a:spAutoFit/>
          </a:bodyPr>
          <a:lstStyle/>
          <a:p>
            <a:r>
              <a:rPr lang="en-US" sz="2800" b="1" dirty="0"/>
              <a:t>Differential jet shape</a:t>
            </a:r>
          </a:p>
        </p:txBody>
      </p:sp>
      <p:sp>
        <p:nvSpPr>
          <p:cNvPr id="3" name="Slide Number Placeholder 2">
            <a:extLst>
              <a:ext uri="{FF2B5EF4-FFF2-40B4-BE49-F238E27FC236}">
                <a16:creationId xmlns:a16="http://schemas.microsoft.com/office/drawing/2014/main" id="{048EF7CE-1065-5D46-80CA-87389FC3E384}"/>
              </a:ext>
            </a:extLst>
          </p:cNvPr>
          <p:cNvSpPr>
            <a:spLocks noGrp="1"/>
          </p:cNvSpPr>
          <p:nvPr>
            <p:ph type="sldNum" sz="quarter" idx="12"/>
          </p:nvPr>
        </p:nvSpPr>
        <p:spPr/>
        <p:txBody>
          <a:bodyPr/>
          <a:lstStyle/>
          <a:p>
            <a:fld id="{3800F619-A0AE-2240-AB6C-C193FFCD425E}" type="slidenum">
              <a:rPr lang="en-US" smtClean="0"/>
              <a:t>22</a:t>
            </a:fld>
            <a:endParaRPr lang="en-US"/>
          </a:p>
        </p:txBody>
      </p:sp>
      <p:sp>
        <p:nvSpPr>
          <p:cNvPr id="26" name="Oval 25">
            <a:extLst>
              <a:ext uri="{FF2B5EF4-FFF2-40B4-BE49-F238E27FC236}">
                <a16:creationId xmlns:a16="http://schemas.microsoft.com/office/drawing/2014/main" id="{0441F0D4-FEC7-4344-8827-F0FF415B8CA9}"/>
              </a:ext>
            </a:extLst>
          </p:cNvPr>
          <p:cNvSpPr/>
          <p:nvPr/>
        </p:nvSpPr>
        <p:spPr>
          <a:xfrm>
            <a:off x="3380306" y="870635"/>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C9CE5BB-AD4A-A247-9595-F5869375DFFD}"/>
              </a:ext>
            </a:extLst>
          </p:cNvPr>
          <p:cNvSpPr/>
          <p:nvPr/>
        </p:nvSpPr>
        <p:spPr>
          <a:xfrm>
            <a:off x="3982384" y="870635"/>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4157BA11-B72F-F94C-8755-3B0C66A4E6DE}"/>
              </a:ext>
            </a:extLst>
          </p:cNvPr>
          <p:cNvSpPr/>
          <p:nvPr/>
        </p:nvSpPr>
        <p:spPr>
          <a:xfrm>
            <a:off x="11300332" y="842149"/>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15CA667-DA86-1745-AC22-50C9D91F68F1}"/>
              </a:ext>
            </a:extLst>
          </p:cNvPr>
          <p:cNvSpPr/>
          <p:nvPr/>
        </p:nvSpPr>
        <p:spPr>
          <a:xfrm>
            <a:off x="11431988" y="842149"/>
            <a:ext cx="822960" cy="824049"/>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oter Placeholder 1">
            <a:extLst>
              <a:ext uri="{FF2B5EF4-FFF2-40B4-BE49-F238E27FC236}">
                <a16:creationId xmlns:a16="http://schemas.microsoft.com/office/drawing/2014/main" id="{6066D10C-E5F7-2E4C-B488-64F046168C0C}"/>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pic>
        <p:nvPicPr>
          <p:cNvPr id="2" name="Picture 8">
            <a:extLst>
              <a:ext uri="{FF2B5EF4-FFF2-40B4-BE49-F238E27FC236}">
                <a16:creationId xmlns:a16="http://schemas.microsoft.com/office/drawing/2014/main" id="{DC1684FB-FAFD-96AE-59E0-C99D72CFEE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99"/>
          <a:stretch/>
        </p:blipFill>
        <p:spPr bwMode="auto">
          <a:xfrm>
            <a:off x="69479" y="1723213"/>
            <a:ext cx="3309271" cy="51420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A73356-F36B-6299-08C0-EEDCC192EA28}"/>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Broadening</a:t>
            </a:r>
            <a:endParaRPr lang="en-US" sz="2800" dirty="0">
              <a:solidFill>
                <a:schemeClr val="bg1"/>
              </a:solidFill>
              <a:highlight>
                <a:srgbClr val="000000"/>
              </a:highlight>
              <a:latin typeface="+mj-lt"/>
            </a:endParaRPr>
          </a:p>
        </p:txBody>
      </p:sp>
      <p:sp>
        <p:nvSpPr>
          <p:cNvPr id="12" name="Date Placeholder 11">
            <a:extLst>
              <a:ext uri="{FF2B5EF4-FFF2-40B4-BE49-F238E27FC236}">
                <a16:creationId xmlns:a16="http://schemas.microsoft.com/office/drawing/2014/main" id="{E899D43C-072B-852D-93EE-EFFD98EE5641}"/>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871961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4B15A-D71A-DEA3-FF76-CC097E78CD1A}"/>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Jet Medium Interactions</a:t>
            </a:r>
            <a:endParaRPr lang="en-US" sz="2800" dirty="0">
              <a:solidFill>
                <a:schemeClr val="bg1"/>
              </a:solidFill>
              <a:highlight>
                <a:srgbClr val="000000"/>
              </a:highlight>
              <a:latin typeface="+mj-lt"/>
            </a:endParaRPr>
          </a:p>
        </p:txBody>
      </p:sp>
      <p:pic>
        <p:nvPicPr>
          <p:cNvPr id="4" name="Picture 3" descr="Diagram&#10;&#10;Description automatically generated">
            <a:extLst>
              <a:ext uri="{FF2B5EF4-FFF2-40B4-BE49-F238E27FC236}">
                <a16:creationId xmlns:a16="http://schemas.microsoft.com/office/drawing/2014/main" id="{0B0F0939-7567-8E5F-4852-FD6BEBCB422D}"/>
              </a:ext>
            </a:extLst>
          </p:cNvPr>
          <p:cNvPicPr>
            <a:picLocks noChangeAspect="1"/>
          </p:cNvPicPr>
          <p:nvPr/>
        </p:nvPicPr>
        <p:blipFill>
          <a:blip r:embed="rId2"/>
          <a:stretch>
            <a:fillRect/>
          </a:stretch>
        </p:blipFill>
        <p:spPr>
          <a:xfrm>
            <a:off x="97735" y="779118"/>
            <a:ext cx="3335401" cy="2043595"/>
          </a:xfrm>
          <a:prstGeom prst="rect">
            <a:avLst/>
          </a:prstGeom>
        </p:spPr>
      </p:pic>
      <p:sp>
        <p:nvSpPr>
          <p:cNvPr id="5" name="TextBox 4">
            <a:extLst>
              <a:ext uri="{FF2B5EF4-FFF2-40B4-BE49-F238E27FC236}">
                <a16:creationId xmlns:a16="http://schemas.microsoft.com/office/drawing/2014/main" id="{1AD87E60-F14F-0105-8336-C913A134CE43}"/>
              </a:ext>
            </a:extLst>
          </p:cNvPr>
          <p:cNvSpPr txBox="1"/>
          <p:nvPr/>
        </p:nvSpPr>
        <p:spPr>
          <a:xfrm>
            <a:off x="8915157" y="425458"/>
            <a:ext cx="3230243" cy="369332"/>
          </a:xfrm>
          <a:prstGeom prst="rect">
            <a:avLst/>
          </a:prstGeom>
          <a:noFill/>
        </p:spPr>
        <p:txBody>
          <a:bodyPr wrap="none" rtlCol="0">
            <a:spAutoFit/>
          </a:bodyPr>
          <a:lstStyle/>
          <a:p>
            <a:r>
              <a:rPr lang="en-US" i="1" dirty="0"/>
              <a:t>Images from Laura </a:t>
            </a:r>
            <a:r>
              <a:rPr lang="en-US" i="1" dirty="0" err="1"/>
              <a:t>Havener</a:t>
            </a:r>
            <a:r>
              <a:rPr lang="en-US" i="1" dirty="0"/>
              <a:t>, Yale</a:t>
            </a:r>
          </a:p>
        </p:txBody>
      </p:sp>
      <p:pic>
        <p:nvPicPr>
          <p:cNvPr id="7" name="Picture 6" descr="A picture containing text&#10;&#10;Description automatically generated">
            <a:extLst>
              <a:ext uri="{FF2B5EF4-FFF2-40B4-BE49-F238E27FC236}">
                <a16:creationId xmlns:a16="http://schemas.microsoft.com/office/drawing/2014/main" id="{3DC67ED9-9542-F981-4949-BD2CC58B3F20}"/>
              </a:ext>
            </a:extLst>
          </p:cNvPr>
          <p:cNvPicPr>
            <a:picLocks noChangeAspect="1"/>
          </p:cNvPicPr>
          <p:nvPr/>
        </p:nvPicPr>
        <p:blipFill>
          <a:blip r:embed="rId3"/>
          <a:stretch>
            <a:fillRect/>
          </a:stretch>
        </p:blipFill>
        <p:spPr>
          <a:xfrm>
            <a:off x="194636" y="4002432"/>
            <a:ext cx="3238500" cy="2076450"/>
          </a:xfrm>
          <a:prstGeom prst="rect">
            <a:avLst/>
          </a:prstGeom>
        </p:spPr>
      </p:pic>
      <p:pic>
        <p:nvPicPr>
          <p:cNvPr id="9" name="Picture 8" descr="Diagram&#10;&#10;Description automatically generated">
            <a:extLst>
              <a:ext uri="{FF2B5EF4-FFF2-40B4-BE49-F238E27FC236}">
                <a16:creationId xmlns:a16="http://schemas.microsoft.com/office/drawing/2014/main" id="{8C2F7C09-50A4-B083-2CC6-7B1DC58D8D97}"/>
              </a:ext>
            </a:extLst>
          </p:cNvPr>
          <p:cNvPicPr>
            <a:picLocks noChangeAspect="1"/>
          </p:cNvPicPr>
          <p:nvPr/>
        </p:nvPicPr>
        <p:blipFill rotWithShape="1">
          <a:blip r:embed="rId4"/>
          <a:srcRect l="4684" t="35892"/>
          <a:stretch/>
        </p:blipFill>
        <p:spPr>
          <a:xfrm>
            <a:off x="4999399" y="4858307"/>
            <a:ext cx="2087218" cy="1136097"/>
          </a:xfrm>
          <a:prstGeom prst="rect">
            <a:avLst/>
          </a:prstGeom>
        </p:spPr>
      </p:pic>
      <p:pic>
        <p:nvPicPr>
          <p:cNvPr id="11" name="Picture 10" descr="Logo&#10;&#10;Description automatically generated">
            <a:extLst>
              <a:ext uri="{FF2B5EF4-FFF2-40B4-BE49-F238E27FC236}">
                <a16:creationId xmlns:a16="http://schemas.microsoft.com/office/drawing/2014/main" id="{96194E9F-9A1C-16A3-174B-DA8494683A56}"/>
              </a:ext>
            </a:extLst>
          </p:cNvPr>
          <p:cNvPicPr>
            <a:picLocks noChangeAspect="1"/>
          </p:cNvPicPr>
          <p:nvPr/>
        </p:nvPicPr>
        <p:blipFill>
          <a:blip r:embed="rId5"/>
          <a:stretch>
            <a:fillRect/>
          </a:stretch>
        </p:blipFill>
        <p:spPr>
          <a:xfrm>
            <a:off x="5034720" y="690250"/>
            <a:ext cx="1803400" cy="2032000"/>
          </a:xfrm>
          <a:prstGeom prst="rect">
            <a:avLst/>
          </a:prstGeom>
        </p:spPr>
      </p:pic>
      <p:sp>
        <p:nvSpPr>
          <p:cNvPr id="13" name="TextBox 12">
            <a:extLst>
              <a:ext uri="{FF2B5EF4-FFF2-40B4-BE49-F238E27FC236}">
                <a16:creationId xmlns:a16="http://schemas.microsoft.com/office/drawing/2014/main" id="{9D9B79FF-25BC-FA25-D7DE-04729A290BAC}"/>
              </a:ext>
            </a:extLst>
          </p:cNvPr>
          <p:cNvSpPr txBox="1"/>
          <p:nvPr/>
        </p:nvSpPr>
        <p:spPr>
          <a:xfrm>
            <a:off x="4759805" y="4125438"/>
            <a:ext cx="2353229" cy="830997"/>
          </a:xfrm>
          <a:prstGeom prst="rect">
            <a:avLst/>
          </a:prstGeom>
          <a:noFill/>
        </p:spPr>
        <p:txBody>
          <a:bodyPr wrap="square" rtlCol="0">
            <a:spAutoFit/>
          </a:bodyPr>
          <a:lstStyle/>
          <a:p>
            <a:pPr algn="ctr"/>
            <a:r>
              <a:rPr lang="en-US" sz="2400" dirty="0">
                <a:solidFill>
                  <a:schemeClr val="accent6">
                    <a:lumMod val="75000"/>
                  </a:schemeClr>
                </a:solidFill>
              </a:rPr>
              <a:t>Medium-induced </a:t>
            </a:r>
            <a:r>
              <a:rPr lang="en-US" sz="2400" dirty="0" err="1">
                <a:solidFill>
                  <a:schemeClr val="accent6">
                    <a:lumMod val="75000"/>
                  </a:schemeClr>
                </a:solidFill>
              </a:rPr>
              <a:t>splittings</a:t>
            </a:r>
            <a:endParaRPr lang="en-US" sz="2400" dirty="0">
              <a:solidFill>
                <a:schemeClr val="accent6">
                  <a:lumMod val="75000"/>
                </a:schemeClr>
              </a:solidFill>
            </a:endParaRPr>
          </a:p>
        </p:txBody>
      </p:sp>
      <p:sp>
        <p:nvSpPr>
          <p:cNvPr id="14" name="TextBox 13">
            <a:extLst>
              <a:ext uri="{FF2B5EF4-FFF2-40B4-BE49-F238E27FC236}">
                <a16:creationId xmlns:a16="http://schemas.microsoft.com/office/drawing/2014/main" id="{6D541F68-4FC1-00D0-092E-2564C55B3BB0}"/>
              </a:ext>
            </a:extLst>
          </p:cNvPr>
          <p:cNvSpPr txBox="1"/>
          <p:nvPr/>
        </p:nvSpPr>
        <p:spPr>
          <a:xfrm>
            <a:off x="4699882" y="323394"/>
            <a:ext cx="2686250" cy="461665"/>
          </a:xfrm>
          <a:prstGeom prst="rect">
            <a:avLst/>
          </a:prstGeom>
          <a:noFill/>
        </p:spPr>
        <p:txBody>
          <a:bodyPr wrap="square" rtlCol="0">
            <a:spAutoFit/>
          </a:bodyPr>
          <a:lstStyle/>
          <a:p>
            <a:pPr algn="ctr"/>
            <a:r>
              <a:rPr lang="en-US" sz="2400" dirty="0">
                <a:solidFill>
                  <a:srgbClr val="0070C0"/>
                </a:solidFill>
              </a:rPr>
              <a:t>Multiple scattering</a:t>
            </a:r>
          </a:p>
        </p:txBody>
      </p:sp>
      <p:pic>
        <p:nvPicPr>
          <p:cNvPr id="16" name="Picture 15" descr="A picture containing funnel chart&#10;&#10;Description automatically generated">
            <a:extLst>
              <a:ext uri="{FF2B5EF4-FFF2-40B4-BE49-F238E27FC236}">
                <a16:creationId xmlns:a16="http://schemas.microsoft.com/office/drawing/2014/main" id="{26389AEA-125C-6E8C-962D-A5A4ECA0E2B4}"/>
              </a:ext>
            </a:extLst>
          </p:cNvPr>
          <p:cNvPicPr>
            <a:picLocks noChangeAspect="1"/>
          </p:cNvPicPr>
          <p:nvPr/>
        </p:nvPicPr>
        <p:blipFill rotWithShape="1">
          <a:blip r:embed="rId6"/>
          <a:srcRect l="55789" t="7215"/>
          <a:stretch/>
        </p:blipFill>
        <p:spPr>
          <a:xfrm>
            <a:off x="4929347" y="2899729"/>
            <a:ext cx="2227325" cy="1323836"/>
          </a:xfrm>
          <a:prstGeom prst="rect">
            <a:avLst/>
          </a:prstGeom>
        </p:spPr>
      </p:pic>
      <p:sp>
        <p:nvSpPr>
          <p:cNvPr id="18" name="TextBox 17">
            <a:extLst>
              <a:ext uri="{FF2B5EF4-FFF2-40B4-BE49-F238E27FC236}">
                <a16:creationId xmlns:a16="http://schemas.microsoft.com/office/drawing/2014/main" id="{611A2DFE-F945-0FC0-00E2-2D375066BF2B}"/>
              </a:ext>
            </a:extLst>
          </p:cNvPr>
          <p:cNvSpPr txBox="1"/>
          <p:nvPr/>
        </p:nvSpPr>
        <p:spPr>
          <a:xfrm>
            <a:off x="4025438" y="2494750"/>
            <a:ext cx="4035139" cy="461665"/>
          </a:xfrm>
          <a:prstGeom prst="rect">
            <a:avLst/>
          </a:prstGeom>
          <a:noFill/>
        </p:spPr>
        <p:txBody>
          <a:bodyPr wrap="square" rtlCol="0">
            <a:spAutoFit/>
          </a:bodyPr>
          <a:lstStyle/>
          <a:p>
            <a:pPr algn="ctr"/>
            <a:r>
              <a:rPr lang="en-US" sz="2400" dirty="0">
                <a:solidFill>
                  <a:srgbClr val="0070C0"/>
                </a:solidFill>
              </a:rPr>
              <a:t>Medium Response</a:t>
            </a:r>
          </a:p>
        </p:txBody>
      </p:sp>
      <p:sp>
        <p:nvSpPr>
          <p:cNvPr id="19" name="Right Brace 18">
            <a:extLst>
              <a:ext uri="{FF2B5EF4-FFF2-40B4-BE49-F238E27FC236}">
                <a16:creationId xmlns:a16="http://schemas.microsoft.com/office/drawing/2014/main" id="{B6D5851F-47DB-1726-6DA3-21C4AC303F64}"/>
              </a:ext>
            </a:extLst>
          </p:cNvPr>
          <p:cNvSpPr/>
          <p:nvPr/>
        </p:nvSpPr>
        <p:spPr>
          <a:xfrm>
            <a:off x="7456803" y="1163274"/>
            <a:ext cx="1037968" cy="4263081"/>
          </a:xfrm>
          <a:custGeom>
            <a:avLst/>
            <a:gdLst>
              <a:gd name="connsiteX0" fmla="*/ 0 w 1037968"/>
              <a:gd name="connsiteY0" fmla="*/ 0 h 4263081"/>
              <a:gd name="connsiteX1" fmla="*/ 518984 w 1037968"/>
              <a:gd name="connsiteY1" fmla="*/ 86494 h 4263081"/>
              <a:gd name="connsiteX2" fmla="*/ 518984 w 1037968"/>
              <a:gd name="connsiteY2" fmla="*/ 615303 h 4263081"/>
              <a:gd name="connsiteX3" fmla="*/ 518984 w 1037968"/>
              <a:gd name="connsiteY3" fmla="*/ 1085356 h 4263081"/>
              <a:gd name="connsiteX4" fmla="*/ 518984 w 1037968"/>
              <a:gd name="connsiteY4" fmla="*/ 1535823 h 4263081"/>
              <a:gd name="connsiteX5" fmla="*/ 518984 w 1037968"/>
              <a:gd name="connsiteY5" fmla="*/ 2045047 h 4263081"/>
              <a:gd name="connsiteX6" fmla="*/ 1037968 w 1037968"/>
              <a:gd name="connsiteY6" fmla="*/ 2131541 h 4263081"/>
              <a:gd name="connsiteX7" fmla="*/ 518984 w 1037968"/>
              <a:gd name="connsiteY7" fmla="*/ 2218035 h 4263081"/>
              <a:gd name="connsiteX8" fmla="*/ 518984 w 1037968"/>
              <a:gd name="connsiteY8" fmla="*/ 2746844 h 4263081"/>
              <a:gd name="connsiteX9" fmla="*/ 518984 w 1037968"/>
              <a:gd name="connsiteY9" fmla="*/ 3197311 h 4263081"/>
              <a:gd name="connsiteX10" fmla="*/ 518984 w 1037968"/>
              <a:gd name="connsiteY10" fmla="*/ 3686949 h 4263081"/>
              <a:gd name="connsiteX11" fmla="*/ 518984 w 1037968"/>
              <a:gd name="connsiteY11" fmla="*/ 4176587 h 4263081"/>
              <a:gd name="connsiteX12" fmla="*/ 0 w 1037968"/>
              <a:gd name="connsiteY12" fmla="*/ 4263081 h 4263081"/>
              <a:gd name="connsiteX13" fmla="*/ 0 w 1037968"/>
              <a:gd name="connsiteY13" fmla="*/ 3772827 h 4263081"/>
              <a:gd name="connsiteX14" fmla="*/ 0 w 1037968"/>
              <a:gd name="connsiteY14" fmla="*/ 3239942 h 4263081"/>
              <a:gd name="connsiteX15" fmla="*/ 0 w 1037968"/>
              <a:gd name="connsiteY15" fmla="*/ 2664426 h 4263081"/>
              <a:gd name="connsiteX16" fmla="*/ 0 w 1037968"/>
              <a:gd name="connsiteY16" fmla="*/ 2088910 h 4263081"/>
              <a:gd name="connsiteX17" fmla="*/ 0 w 1037968"/>
              <a:gd name="connsiteY17" fmla="*/ 1513394 h 4263081"/>
              <a:gd name="connsiteX18" fmla="*/ 0 w 1037968"/>
              <a:gd name="connsiteY18" fmla="*/ 1108401 h 4263081"/>
              <a:gd name="connsiteX19" fmla="*/ 0 w 1037968"/>
              <a:gd name="connsiteY19" fmla="*/ 660778 h 4263081"/>
              <a:gd name="connsiteX20" fmla="*/ 0 w 1037968"/>
              <a:gd name="connsiteY20" fmla="*/ 0 h 4263081"/>
              <a:gd name="connsiteX0" fmla="*/ 0 w 1037968"/>
              <a:gd name="connsiteY0" fmla="*/ 0 h 4263081"/>
              <a:gd name="connsiteX1" fmla="*/ 518984 w 1037968"/>
              <a:gd name="connsiteY1" fmla="*/ 86494 h 4263081"/>
              <a:gd name="connsiteX2" fmla="*/ 518984 w 1037968"/>
              <a:gd name="connsiteY2" fmla="*/ 595718 h 4263081"/>
              <a:gd name="connsiteX3" fmla="*/ 518984 w 1037968"/>
              <a:gd name="connsiteY3" fmla="*/ 1046185 h 4263081"/>
              <a:gd name="connsiteX4" fmla="*/ 518984 w 1037968"/>
              <a:gd name="connsiteY4" fmla="*/ 1516238 h 4263081"/>
              <a:gd name="connsiteX5" fmla="*/ 518984 w 1037968"/>
              <a:gd name="connsiteY5" fmla="*/ 2045047 h 4263081"/>
              <a:gd name="connsiteX6" fmla="*/ 1037968 w 1037968"/>
              <a:gd name="connsiteY6" fmla="*/ 2131541 h 4263081"/>
              <a:gd name="connsiteX7" fmla="*/ 518984 w 1037968"/>
              <a:gd name="connsiteY7" fmla="*/ 2218035 h 4263081"/>
              <a:gd name="connsiteX8" fmla="*/ 518984 w 1037968"/>
              <a:gd name="connsiteY8" fmla="*/ 2707673 h 4263081"/>
              <a:gd name="connsiteX9" fmla="*/ 518984 w 1037968"/>
              <a:gd name="connsiteY9" fmla="*/ 3197311 h 4263081"/>
              <a:gd name="connsiteX10" fmla="*/ 518984 w 1037968"/>
              <a:gd name="connsiteY10" fmla="*/ 3726120 h 4263081"/>
              <a:gd name="connsiteX11" fmla="*/ 518984 w 1037968"/>
              <a:gd name="connsiteY11" fmla="*/ 4176587 h 4263081"/>
              <a:gd name="connsiteX12" fmla="*/ 0 w 1037968"/>
              <a:gd name="connsiteY12" fmla="*/ 4263081 h 426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7968" h="4263081" stroke="0" extrusionOk="0">
                <a:moveTo>
                  <a:pt x="0" y="0"/>
                </a:moveTo>
                <a:cubicBezTo>
                  <a:pt x="280064" y="-4048"/>
                  <a:pt x="510950" y="41740"/>
                  <a:pt x="518984" y="86494"/>
                </a:cubicBezTo>
                <a:cubicBezTo>
                  <a:pt x="557470" y="211633"/>
                  <a:pt x="497138" y="380651"/>
                  <a:pt x="518984" y="615303"/>
                </a:cubicBezTo>
                <a:cubicBezTo>
                  <a:pt x="540830" y="849955"/>
                  <a:pt x="491533" y="969900"/>
                  <a:pt x="518984" y="1085356"/>
                </a:cubicBezTo>
                <a:cubicBezTo>
                  <a:pt x="546435" y="1200812"/>
                  <a:pt x="503139" y="1324256"/>
                  <a:pt x="518984" y="1535823"/>
                </a:cubicBezTo>
                <a:cubicBezTo>
                  <a:pt x="534829" y="1747390"/>
                  <a:pt x="461479" y="1937463"/>
                  <a:pt x="518984" y="2045047"/>
                </a:cubicBezTo>
                <a:cubicBezTo>
                  <a:pt x="547062" y="2035031"/>
                  <a:pt x="729463" y="2128191"/>
                  <a:pt x="1037968" y="2131541"/>
                </a:cubicBezTo>
                <a:cubicBezTo>
                  <a:pt x="743904" y="2138543"/>
                  <a:pt x="518103" y="2161867"/>
                  <a:pt x="518984" y="2218035"/>
                </a:cubicBezTo>
                <a:cubicBezTo>
                  <a:pt x="556384" y="2395781"/>
                  <a:pt x="468801" y="2574461"/>
                  <a:pt x="518984" y="2746844"/>
                </a:cubicBezTo>
                <a:cubicBezTo>
                  <a:pt x="569167" y="2919227"/>
                  <a:pt x="515810" y="3072834"/>
                  <a:pt x="518984" y="3197311"/>
                </a:cubicBezTo>
                <a:cubicBezTo>
                  <a:pt x="522158" y="3321788"/>
                  <a:pt x="510770" y="3559462"/>
                  <a:pt x="518984" y="3686949"/>
                </a:cubicBezTo>
                <a:cubicBezTo>
                  <a:pt x="527198" y="3814436"/>
                  <a:pt x="516808" y="3999186"/>
                  <a:pt x="518984" y="4176587"/>
                </a:cubicBezTo>
                <a:cubicBezTo>
                  <a:pt x="554474" y="4279023"/>
                  <a:pt x="301660" y="4281496"/>
                  <a:pt x="0" y="4263081"/>
                </a:cubicBezTo>
                <a:cubicBezTo>
                  <a:pt x="-31051" y="4020650"/>
                  <a:pt x="44642" y="4012155"/>
                  <a:pt x="0" y="3772827"/>
                </a:cubicBezTo>
                <a:cubicBezTo>
                  <a:pt x="-44642" y="3533499"/>
                  <a:pt x="55023" y="3349064"/>
                  <a:pt x="0" y="3239942"/>
                </a:cubicBezTo>
                <a:cubicBezTo>
                  <a:pt x="-55023" y="3130821"/>
                  <a:pt x="49903" y="2839573"/>
                  <a:pt x="0" y="2664426"/>
                </a:cubicBezTo>
                <a:cubicBezTo>
                  <a:pt x="-49903" y="2489279"/>
                  <a:pt x="35226" y="2296912"/>
                  <a:pt x="0" y="2088910"/>
                </a:cubicBezTo>
                <a:cubicBezTo>
                  <a:pt x="-35226" y="1880908"/>
                  <a:pt x="64686" y="1788205"/>
                  <a:pt x="0" y="1513394"/>
                </a:cubicBezTo>
                <a:cubicBezTo>
                  <a:pt x="-64686" y="1238583"/>
                  <a:pt x="11068" y="1246216"/>
                  <a:pt x="0" y="1108401"/>
                </a:cubicBezTo>
                <a:cubicBezTo>
                  <a:pt x="-11068" y="970586"/>
                  <a:pt x="50409" y="832371"/>
                  <a:pt x="0" y="660778"/>
                </a:cubicBezTo>
                <a:cubicBezTo>
                  <a:pt x="-50409" y="489185"/>
                  <a:pt x="48068" y="265167"/>
                  <a:pt x="0" y="0"/>
                </a:cubicBezTo>
                <a:close/>
              </a:path>
              <a:path w="1037968" h="4263081" fill="none" extrusionOk="0">
                <a:moveTo>
                  <a:pt x="0" y="0"/>
                </a:moveTo>
                <a:cubicBezTo>
                  <a:pt x="284310" y="8669"/>
                  <a:pt x="525555" y="40610"/>
                  <a:pt x="518984" y="86494"/>
                </a:cubicBezTo>
                <a:cubicBezTo>
                  <a:pt x="548424" y="264570"/>
                  <a:pt x="503110" y="394053"/>
                  <a:pt x="518984" y="595718"/>
                </a:cubicBezTo>
                <a:cubicBezTo>
                  <a:pt x="534858" y="797383"/>
                  <a:pt x="487989" y="909406"/>
                  <a:pt x="518984" y="1046185"/>
                </a:cubicBezTo>
                <a:cubicBezTo>
                  <a:pt x="549979" y="1182964"/>
                  <a:pt x="499832" y="1359219"/>
                  <a:pt x="518984" y="1516238"/>
                </a:cubicBezTo>
                <a:cubicBezTo>
                  <a:pt x="538136" y="1673257"/>
                  <a:pt x="472947" y="1843414"/>
                  <a:pt x="518984" y="2045047"/>
                </a:cubicBezTo>
                <a:cubicBezTo>
                  <a:pt x="509274" y="2102455"/>
                  <a:pt x="802257" y="2142968"/>
                  <a:pt x="1037968" y="2131541"/>
                </a:cubicBezTo>
                <a:cubicBezTo>
                  <a:pt x="757341" y="2125133"/>
                  <a:pt x="517154" y="2166996"/>
                  <a:pt x="518984" y="2218035"/>
                </a:cubicBezTo>
                <a:cubicBezTo>
                  <a:pt x="552231" y="2387038"/>
                  <a:pt x="481023" y="2510960"/>
                  <a:pt x="518984" y="2707673"/>
                </a:cubicBezTo>
                <a:cubicBezTo>
                  <a:pt x="556945" y="2904386"/>
                  <a:pt x="476970" y="2964699"/>
                  <a:pt x="518984" y="3197311"/>
                </a:cubicBezTo>
                <a:cubicBezTo>
                  <a:pt x="560998" y="3429923"/>
                  <a:pt x="457670" y="3549414"/>
                  <a:pt x="518984" y="3726120"/>
                </a:cubicBezTo>
                <a:cubicBezTo>
                  <a:pt x="580298" y="3902826"/>
                  <a:pt x="489462" y="3999194"/>
                  <a:pt x="518984" y="4176587"/>
                </a:cubicBezTo>
                <a:cubicBezTo>
                  <a:pt x="517776" y="4182831"/>
                  <a:pt x="291684" y="4211967"/>
                  <a:pt x="0" y="4263081"/>
                </a:cubicBezTo>
              </a:path>
              <a:path w="1037968" h="4263081" fill="none" stroke="0" extrusionOk="0">
                <a:moveTo>
                  <a:pt x="0" y="0"/>
                </a:moveTo>
                <a:cubicBezTo>
                  <a:pt x="274342" y="655"/>
                  <a:pt x="524329" y="49309"/>
                  <a:pt x="518984" y="86494"/>
                </a:cubicBezTo>
                <a:cubicBezTo>
                  <a:pt x="567696" y="298036"/>
                  <a:pt x="494288" y="345788"/>
                  <a:pt x="518984" y="576132"/>
                </a:cubicBezTo>
                <a:cubicBezTo>
                  <a:pt x="543680" y="806476"/>
                  <a:pt x="480699" y="901523"/>
                  <a:pt x="518984" y="1065771"/>
                </a:cubicBezTo>
                <a:cubicBezTo>
                  <a:pt x="557269" y="1230019"/>
                  <a:pt x="472498" y="1314668"/>
                  <a:pt x="518984" y="1555409"/>
                </a:cubicBezTo>
                <a:cubicBezTo>
                  <a:pt x="565470" y="1796150"/>
                  <a:pt x="485832" y="1852064"/>
                  <a:pt x="518984" y="2045047"/>
                </a:cubicBezTo>
                <a:cubicBezTo>
                  <a:pt x="577445" y="2111133"/>
                  <a:pt x="750688" y="2117995"/>
                  <a:pt x="1037968" y="2131541"/>
                </a:cubicBezTo>
                <a:cubicBezTo>
                  <a:pt x="752716" y="2132407"/>
                  <a:pt x="506293" y="2173051"/>
                  <a:pt x="518984" y="2218035"/>
                </a:cubicBezTo>
                <a:cubicBezTo>
                  <a:pt x="550832" y="2392346"/>
                  <a:pt x="490202" y="2536694"/>
                  <a:pt x="518984" y="2727259"/>
                </a:cubicBezTo>
                <a:cubicBezTo>
                  <a:pt x="547766" y="2917824"/>
                  <a:pt x="480149" y="3072717"/>
                  <a:pt x="518984" y="3236482"/>
                </a:cubicBezTo>
                <a:cubicBezTo>
                  <a:pt x="557819" y="3400247"/>
                  <a:pt x="507962" y="3495275"/>
                  <a:pt x="518984" y="3686949"/>
                </a:cubicBezTo>
                <a:cubicBezTo>
                  <a:pt x="530006" y="3878623"/>
                  <a:pt x="480691" y="3999696"/>
                  <a:pt x="518984" y="4176587"/>
                </a:cubicBezTo>
                <a:cubicBezTo>
                  <a:pt x="533102" y="4262609"/>
                  <a:pt x="301425" y="4260144"/>
                  <a:pt x="0" y="4263081"/>
                </a:cubicBezTo>
              </a:path>
            </a:pathLst>
          </a:custGeom>
          <a:ln w="22225">
            <a:solidFill>
              <a:srgbClr val="FF0000"/>
            </a:solidFill>
            <a:extLst>
              <a:ext uri="{C807C97D-BFC1-408E-A445-0C87EB9F89A2}">
                <ask:lineSketchStyleProps xmlns:ask="http://schemas.microsoft.com/office/drawing/2018/sketchyshapes" sd="1219033472">
                  <a:prstGeom prst="rightBrace">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267EA314-BA1A-BB3C-C267-DF36394F2088}"/>
              </a:ext>
            </a:extLst>
          </p:cNvPr>
          <p:cNvSpPr txBox="1"/>
          <p:nvPr/>
        </p:nvSpPr>
        <p:spPr>
          <a:xfrm>
            <a:off x="8933369" y="2147576"/>
            <a:ext cx="2605009" cy="1077218"/>
          </a:xfrm>
          <a:prstGeom prst="rect">
            <a:avLst/>
          </a:prstGeom>
          <a:noFill/>
          <a:ln>
            <a:solidFill>
              <a:srgbClr val="FF0000"/>
            </a:solidFill>
          </a:ln>
        </p:spPr>
        <p:txBody>
          <a:bodyPr wrap="none" rtlCol="0">
            <a:spAutoFit/>
          </a:bodyPr>
          <a:lstStyle/>
          <a:p>
            <a:r>
              <a:rPr lang="en-US" sz="3200" b="1" dirty="0">
                <a:solidFill>
                  <a:srgbClr val="FF0000"/>
                </a:solidFill>
              </a:rPr>
              <a:t>Broadens</a:t>
            </a:r>
            <a:r>
              <a:rPr lang="en-US" sz="3200" dirty="0"/>
              <a:t> and </a:t>
            </a:r>
          </a:p>
          <a:p>
            <a:r>
              <a:rPr lang="en-US" sz="3200" b="1" dirty="0">
                <a:solidFill>
                  <a:srgbClr val="FF0000"/>
                </a:solidFill>
              </a:rPr>
              <a:t>Quenches</a:t>
            </a:r>
            <a:r>
              <a:rPr lang="en-US" sz="3200" dirty="0"/>
              <a:t> jets</a:t>
            </a:r>
          </a:p>
        </p:txBody>
      </p:sp>
      <p:sp>
        <p:nvSpPr>
          <p:cNvPr id="23" name="TextBox 22">
            <a:extLst>
              <a:ext uri="{FF2B5EF4-FFF2-40B4-BE49-F238E27FC236}">
                <a16:creationId xmlns:a16="http://schemas.microsoft.com/office/drawing/2014/main" id="{6EDEB4C8-97FB-3AB3-D304-D9A3719AD250}"/>
              </a:ext>
            </a:extLst>
          </p:cNvPr>
          <p:cNvSpPr txBox="1"/>
          <p:nvPr/>
        </p:nvSpPr>
        <p:spPr>
          <a:xfrm>
            <a:off x="9116899" y="3429000"/>
            <a:ext cx="2237948" cy="1015663"/>
          </a:xfrm>
          <a:prstGeom prst="rect">
            <a:avLst/>
          </a:prstGeom>
          <a:noFill/>
          <a:ln>
            <a:solidFill>
              <a:srgbClr val="FF0000"/>
            </a:solidFill>
          </a:ln>
        </p:spPr>
        <p:txBody>
          <a:bodyPr wrap="square">
            <a:spAutoFit/>
          </a:bodyPr>
          <a:lstStyle/>
          <a:p>
            <a:pPr marL="0" algn="ctr" rtl="0" eaLnBrk="1" latinLnBrk="0" hangingPunct="1">
              <a:spcBef>
                <a:spcPts val="0"/>
              </a:spcBef>
              <a:spcAft>
                <a:spcPts val="0"/>
              </a:spcAft>
            </a:pPr>
            <a:r>
              <a:rPr lang="en-US" sz="2000" b="1" kern="1200" dirty="0">
                <a:effectLst/>
                <a:latin typeface="Calibri" panose="020F0502020204030204" pitchFamily="34" charset="0"/>
                <a:ea typeface="+mn-ea"/>
                <a:cs typeface="+mn-cs"/>
              </a:rPr>
              <a:t>Dependent on the mass of the underlying quark </a:t>
            </a:r>
            <a:endParaRPr lang="en-US" sz="2000" dirty="0">
              <a:effectLst/>
            </a:endParaRPr>
          </a:p>
        </p:txBody>
      </p:sp>
      <p:pic>
        <p:nvPicPr>
          <p:cNvPr id="24" name="Picture 23">
            <a:extLst>
              <a:ext uri="{FF2B5EF4-FFF2-40B4-BE49-F238E27FC236}">
                <a16:creationId xmlns:a16="http://schemas.microsoft.com/office/drawing/2014/main" id="{B8760C02-BD56-7D5C-73A6-671A3E1ED67E}"/>
              </a:ext>
            </a:extLst>
          </p:cNvPr>
          <p:cNvPicPr>
            <a:picLocks noChangeAspect="1"/>
          </p:cNvPicPr>
          <p:nvPr/>
        </p:nvPicPr>
        <p:blipFill>
          <a:blip r:embed="rId7"/>
          <a:stretch>
            <a:fillRect/>
          </a:stretch>
        </p:blipFill>
        <p:spPr>
          <a:xfrm>
            <a:off x="8398565" y="4762246"/>
            <a:ext cx="3793435" cy="437704"/>
          </a:xfrm>
          <a:prstGeom prst="rect">
            <a:avLst/>
          </a:prstGeom>
          <a:ln>
            <a:solidFill>
              <a:srgbClr val="FF0000"/>
            </a:solidFill>
          </a:ln>
        </p:spPr>
      </p:pic>
      <p:cxnSp>
        <p:nvCxnSpPr>
          <p:cNvPr id="26" name="Straight Arrow Connector 25">
            <a:extLst>
              <a:ext uri="{FF2B5EF4-FFF2-40B4-BE49-F238E27FC236}">
                <a16:creationId xmlns:a16="http://schemas.microsoft.com/office/drawing/2014/main" id="{A3FA64D8-428A-BE52-4543-D318B3D15F19}"/>
              </a:ext>
            </a:extLst>
          </p:cNvPr>
          <p:cNvCxnSpPr>
            <a:cxnSpLocks/>
          </p:cNvCxnSpPr>
          <p:nvPr/>
        </p:nvCxnSpPr>
        <p:spPr>
          <a:xfrm>
            <a:off x="10313729" y="4444663"/>
            <a:ext cx="0" cy="3175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a:extLst>
              <a:ext uri="{FF2B5EF4-FFF2-40B4-BE49-F238E27FC236}">
                <a16:creationId xmlns:a16="http://schemas.microsoft.com/office/drawing/2014/main" id="{C56D6160-184B-44AB-69BB-9CA6199822C8}"/>
              </a:ext>
            </a:extLst>
          </p:cNvPr>
          <p:cNvSpPr>
            <a:spLocks noGrp="1"/>
          </p:cNvSpPr>
          <p:nvPr>
            <p:ph type="dt" sz="half" idx="10"/>
          </p:nvPr>
        </p:nvSpPr>
        <p:spPr/>
        <p:txBody>
          <a:bodyPr/>
          <a:lstStyle/>
          <a:p>
            <a:r>
              <a:rPr lang="en-US"/>
              <a:t>1/30/23</a:t>
            </a:r>
          </a:p>
        </p:txBody>
      </p:sp>
      <p:sp>
        <p:nvSpPr>
          <p:cNvPr id="28" name="Footer Placeholder 27">
            <a:extLst>
              <a:ext uri="{FF2B5EF4-FFF2-40B4-BE49-F238E27FC236}">
                <a16:creationId xmlns:a16="http://schemas.microsoft.com/office/drawing/2014/main" id="{155CAF7A-B0F3-9D0F-6098-AB2BA6EA1963}"/>
              </a:ext>
            </a:extLst>
          </p:cNvPr>
          <p:cNvSpPr>
            <a:spLocks noGrp="1"/>
          </p:cNvSpPr>
          <p:nvPr>
            <p:ph type="ftr" sz="quarter" idx="11"/>
          </p:nvPr>
        </p:nvSpPr>
        <p:spPr/>
        <p:txBody>
          <a:bodyPr/>
          <a:lstStyle/>
          <a:p>
            <a:r>
              <a:rPr lang="en-US"/>
              <a:t>Diptanil Roy, Rutgers Talk 2023</a:t>
            </a:r>
          </a:p>
        </p:txBody>
      </p:sp>
      <p:sp>
        <p:nvSpPr>
          <p:cNvPr id="29" name="Slide Number Placeholder 28">
            <a:extLst>
              <a:ext uri="{FF2B5EF4-FFF2-40B4-BE49-F238E27FC236}">
                <a16:creationId xmlns:a16="http://schemas.microsoft.com/office/drawing/2014/main" id="{B0241A30-461B-29CD-6065-5F9A30DE5CF8}"/>
              </a:ext>
            </a:extLst>
          </p:cNvPr>
          <p:cNvSpPr>
            <a:spLocks noGrp="1"/>
          </p:cNvSpPr>
          <p:nvPr>
            <p:ph type="sldNum" sz="quarter" idx="12"/>
          </p:nvPr>
        </p:nvSpPr>
        <p:spPr/>
        <p:txBody>
          <a:bodyPr/>
          <a:lstStyle/>
          <a:p>
            <a:fld id="{BEFDC923-9BD5-E542-AAD9-237EDB49B908}" type="slidenum">
              <a:rPr lang="en-US" smtClean="0"/>
              <a:t>23</a:t>
            </a:fld>
            <a:endParaRPr lang="en-US"/>
          </a:p>
        </p:txBody>
      </p:sp>
    </p:spTree>
    <p:extLst>
      <p:ext uri="{BB962C8B-B14F-4D97-AF65-F5344CB8AC3E}">
        <p14:creationId xmlns:p14="http://schemas.microsoft.com/office/powerpoint/2010/main" val="371074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Diagram, venn diagram&#10;&#10;Description automatically generated">
            <a:extLst>
              <a:ext uri="{FF2B5EF4-FFF2-40B4-BE49-F238E27FC236}">
                <a16:creationId xmlns:a16="http://schemas.microsoft.com/office/drawing/2014/main" id="{1783B559-385A-D8F8-AEF7-B3AA05729E52}"/>
              </a:ext>
            </a:extLst>
          </p:cNvPr>
          <p:cNvPicPr>
            <a:picLocks noChangeAspect="1"/>
          </p:cNvPicPr>
          <p:nvPr/>
        </p:nvPicPr>
        <p:blipFill>
          <a:blip r:embed="rId2"/>
          <a:stretch>
            <a:fillRect/>
          </a:stretch>
        </p:blipFill>
        <p:spPr>
          <a:xfrm>
            <a:off x="41245" y="1544114"/>
            <a:ext cx="3394237" cy="1318297"/>
          </a:xfrm>
          <a:prstGeom prst="rect">
            <a:avLst/>
          </a:prstGeom>
        </p:spPr>
      </p:pic>
      <p:pic>
        <p:nvPicPr>
          <p:cNvPr id="18" name="Picture 17" descr="Diagram&#10;&#10;Description automatically generated with low confidence">
            <a:extLst>
              <a:ext uri="{FF2B5EF4-FFF2-40B4-BE49-F238E27FC236}">
                <a16:creationId xmlns:a16="http://schemas.microsoft.com/office/drawing/2014/main" id="{A3220647-AB7B-7E62-32F4-CAB504C114BB}"/>
              </a:ext>
            </a:extLst>
          </p:cNvPr>
          <p:cNvPicPr>
            <a:picLocks noChangeAspect="1"/>
          </p:cNvPicPr>
          <p:nvPr/>
        </p:nvPicPr>
        <p:blipFill rotWithShape="1">
          <a:blip r:embed="rId3"/>
          <a:srcRect l="46512"/>
          <a:stretch/>
        </p:blipFill>
        <p:spPr>
          <a:xfrm>
            <a:off x="7669276" y="585004"/>
            <a:ext cx="2267554" cy="2377923"/>
          </a:xfrm>
          <a:prstGeom prst="rect">
            <a:avLst/>
          </a:prstGeom>
        </p:spPr>
      </p:pic>
      <p:sp>
        <p:nvSpPr>
          <p:cNvPr id="2" name="Footer Placeholder 1">
            <a:extLst>
              <a:ext uri="{FF2B5EF4-FFF2-40B4-BE49-F238E27FC236}">
                <a16:creationId xmlns:a16="http://schemas.microsoft.com/office/drawing/2014/main" id="{59A5F128-C370-404D-94E0-07D2C86FEB9F}"/>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7D3D88F3-7664-9148-A7BE-068275C253DD}"/>
              </a:ext>
            </a:extLst>
          </p:cNvPr>
          <p:cNvSpPr>
            <a:spLocks noGrp="1"/>
          </p:cNvSpPr>
          <p:nvPr>
            <p:ph type="sldNum" sz="quarter" idx="12"/>
          </p:nvPr>
        </p:nvSpPr>
        <p:spPr/>
        <p:txBody>
          <a:bodyPr/>
          <a:lstStyle/>
          <a:p>
            <a:fld id="{A086A585-AE89-314D-B364-FD430CA14BAC}" type="slidenum">
              <a:rPr lang="en-US" smtClean="0"/>
              <a:t>24</a:t>
            </a:fld>
            <a:endParaRPr lang="en-US"/>
          </a:p>
        </p:txBody>
      </p:sp>
      <p:sp>
        <p:nvSpPr>
          <p:cNvPr id="5" name="TextBox 4">
            <a:extLst>
              <a:ext uri="{FF2B5EF4-FFF2-40B4-BE49-F238E27FC236}">
                <a16:creationId xmlns:a16="http://schemas.microsoft.com/office/drawing/2014/main" id="{359014AA-16B4-A342-8BFB-A1D8579AA7BC}"/>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Heavy Quarks (Charm) in Medium</a:t>
            </a:r>
          </a:p>
        </p:txBody>
      </p:sp>
      <p:sp>
        <p:nvSpPr>
          <p:cNvPr id="13" name="TextBox 12">
            <a:extLst>
              <a:ext uri="{FF2B5EF4-FFF2-40B4-BE49-F238E27FC236}">
                <a16:creationId xmlns:a16="http://schemas.microsoft.com/office/drawing/2014/main" id="{1FB9BA9E-68D0-5098-862E-6BEC32A5E118}"/>
              </a:ext>
            </a:extLst>
          </p:cNvPr>
          <p:cNvSpPr txBox="1"/>
          <p:nvPr/>
        </p:nvSpPr>
        <p:spPr>
          <a:xfrm>
            <a:off x="2779954" y="830244"/>
            <a:ext cx="2517292" cy="461665"/>
          </a:xfrm>
          <a:prstGeom prst="rect">
            <a:avLst/>
          </a:prstGeom>
          <a:noFill/>
        </p:spPr>
        <p:txBody>
          <a:bodyPr wrap="none" rtlCol="0">
            <a:spAutoFit/>
          </a:bodyPr>
          <a:lstStyle/>
          <a:p>
            <a:r>
              <a:rPr lang="en-US" sz="2400" b="1" dirty="0">
                <a:solidFill>
                  <a:srgbClr val="FF0000"/>
                </a:solidFill>
              </a:rPr>
              <a:t>Open heavy flavor</a:t>
            </a:r>
          </a:p>
        </p:txBody>
      </p:sp>
      <p:pic>
        <p:nvPicPr>
          <p:cNvPr id="15" name="Picture 14" descr="A picture containing text, clipart, screenshot, vector graphics&#10;&#10;Description automatically generated">
            <a:extLst>
              <a:ext uri="{FF2B5EF4-FFF2-40B4-BE49-F238E27FC236}">
                <a16:creationId xmlns:a16="http://schemas.microsoft.com/office/drawing/2014/main" id="{7DA631C9-3A6D-F2EF-176B-B81EA50D542A}"/>
              </a:ext>
            </a:extLst>
          </p:cNvPr>
          <p:cNvPicPr>
            <a:picLocks noChangeAspect="1"/>
          </p:cNvPicPr>
          <p:nvPr/>
        </p:nvPicPr>
        <p:blipFill rotWithShape="1">
          <a:blip r:embed="rId4"/>
          <a:srcRect r="49191"/>
          <a:stretch/>
        </p:blipFill>
        <p:spPr>
          <a:xfrm>
            <a:off x="3267488" y="1334222"/>
            <a:ext cx="1542224" cy="1308100"/>
          </a:xfrm>
          <a:prstGeom prst="rect">
            <a:avLst/>
          </a:prstGeom>
        </p:spPr>
      </p:pic>
      <p:sp>
        <p:nvSpPr>
          <p:cNvPr id="16" name="TextBox 15">
            <a:extLst>
              <a:ext uri="{FF2B5EF4-FFF2-40B4-BE49-F238E27FC236}">
                <a16:creationId xmlns:a16="http://schemas.microsoft.com/office/drawing/2014/main" id="{643A5224-433F-79A8-9690-A16ABC86416E}"/>
              </a:ext>
            </a:extLst>
          </p:cNvPr>
          <p:cNvSpPr txBox="1"/>
          <p:nvPr/>
        </p:nvSpPr>
        <p:spPr>
          <a:xfrm>
            <a:off x="7283791" y="844059"/>
            <a:ext cx="1519262" cy="461665"/>
          </a:xfrm>
          <a:prstGeom prst="rect">
            <a:avLst/>
          </a:prstGeom>
          <a:noFill/>
        </p:spPr>
        <p:txBody>
          <a:bodyPr wrap="none" rtlCol="0">
            <a:spAutoFit/>
          </a:bodyPr>
          <a:lstStyle/>
          <a:p>
            <a:r>
              <a:rPr lang="en-US" sz="2400" b="1" dirty="0" err="1">
                <a:solidFill>
                  <a:srgbClr val="FF0000"/>
                </a:solidFill>
              </a:rPr>
              <a:t>Quarkonia</a:t>
            </a:r>
            <a:endParaRPr lang="en-US" sz="2400" b="1" dirty="0">
              <a:solidFill>
                <a:srgbClr val="FF0000"/>
              </a:solidFill>
            </a:endParaRPr>
          </a:p>
        </p:txBody>
      </p:sp>
      <p:pic>
        <p:nvPicPr>
          <p:cNvPr id="20" name="Picture 19" descr="Chart, box and whisker chart&#10;&#10;Description automatically generated">
            <a:extLst>
              <a:ext uri="{FF2B5EF4-FFF2-40B4-BE49-F238E27FC236}">
                <a16:creationId xmlns:a16="http://schemas.microsoft.com/office/drawing/2014/main" id="{410612DE-6742-7FA5-CD74-B7FC05E18A0A}"/>
              </a:ext>
            </a:extLst>
          </p:cNvPr>
          <p:cNvPicPr>
            <a:picLocks noChangeAspect="1"/>
          </p:cNvPicPr>
          <p:nvPr/>
        </p:nvPicPr>
        <p:blipFill>
          <a:blip r:embed="rId5"/>
          <a:stretch>
            <a:fillRect/>
          </a:stretch>
        </p:blipFill>
        <p:spPr>
          <a:xfrm>
            <a:off x="5663052" y="3059668"/>
            <a:ext cx="4319149" cy="306491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3B802BC-8658-946E-D2C7-EE3C89423FEF}"/>
                  </a:ext>
                </a:extLst>
              </p:cNvPr>
              <p:cNvSpPr txBox="1"/>
              <p:nvPr/>
            </p:nvSpPr>
            <p:spPr>
              <a:xfrm>
                <a:off x="9982200" y="3323077"/>
                <a:ext cx="2122714" cy="2031325"/>
              </a:xfrm>
              <a:prstGeom prst="rect">
                <a:avLst/>
              </a:prstGeom>
              <a:noFill/>
            </p:spPr>
            <p:txBody>
              <a:bodyPr wrap="square" rtlCol="0">
                <a:spAutoFit/>
              </a:bodyPr>
              <a:lstStyle/>
              <a:p>
                <a:pPr algn="ctr"/>
                <a:r>
                  <a:rPr lang="en-US" b="1" dirty="0"/>
                  <a:t>Yield suppression of charmonium states</a:t>
                </a:r>
              </a:p>
              <a:p>
                <a:pPr algn="ctr"/>
                <a:endParaRPr lang="en-US" b="1" dirty="0"/>
              </a:p>
              <a:p>
                <a:pPr algn="ctr"/>
                <a:r>
                  <a:rPr lang="en-US" b="1" dirty="0">
                    <a:solidFill>
                      <a:srgbClr val="FF0000"/>
                    </a:solidFill>
                  </a:rPr>
                  <a:t>Excited state (</a:t>
                </a:r>
                <a14:m>
                  <m:oMath xmlns:m="http://schemas.openxmlformats.org/officeDocument/2006/math">
                    <m:r>
                      <a:rPr lang="en-US" b="1" i="1" smtClean="0">
                        <a:solidFill>
                          <a:srgbClr val="FF0000"/>
                        </a:solidFill>
                        <a:latin typeface="Cambria Math" panose="02040503050406030204" pitchFamily="18" charset="0"/>
                      </a:rPr>
                      <m:t>𝝍</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𝟐</m:t>
                    </m:r>
                    <m:r>
                      <a:rPr lang="en-US" b="1" i="1" smtClean="0">
                        <a:solidFill>
                          <a:srgbClr val="FF0000"/>
                        </a:solidFill>
                        <a:latin typeface="Cambria Math" panose="02040503050406030204" pitchFamily="18" charset="0"/>
                      </a:rPr>
                      <m:t>𝑺</m:t>
                    </m:r>
                    <m:r>
                      <a:rPr lang="en-US" b="1" i="1" smtClean="0">
                        <a:solidFill>
                          <a:srgbClr val="FF0000"/>
                        </a:solidFill>
                        <a:latin typeface="Cambria Math" panose="02040503050406030204" pitchFamily="18" charset="0"/>
                      </a:rPr>
                      <m:t>)</m:t>
                    </m:r>
                  </m:oMath>
                </a14:m>
                <a:r>
                  <a:rPr lang="en-US" b="1" dirty="0">
                    <a:solidFill>
                      <a:srgbClr val="FF0000"/>
                    </a:solidFill>
                  </a:rPr>
                  <a:t>)  more suppressed than ground state J/</a:t>
                </a:r>
                <a14:m>
                  <m:oMath xmlns:m="http://schemas.openxmlformats.org/officeDocument/2006/math">
                    <m:r>
                      <a:rPr lang="en-US" b="1" i="1" smtClean="0">
                        <a:solidFill>
                          <a:srgbClr val="FF0000"/>
                        </a:solidFill>
                        <a:latin typeface="Cambria Math" panose="02040503050406030204" pitchFamily="18" charset="0"/>
                      </a:rPr>
                      <m:t>𝝍</m:t>
                    </m:r>
                  </m:oMath>
                </a14:m>
                <a:endParaRPr lang="en-US" b="1" dirty="0">
                  <a:solidFill>
                    <a:srgbClr val="FF0000"/>
                  </a:solidFill>
                </a:endParaRPr>
              </a:p>
            </p:txBody>
          </p:sp>
        </mc:Choice>
        <mc:Fallback xmlns="">
          <p:sp>
            <p:nvSpPr>
              <p:cNvPr id="21" name="TextBox 20">
                <a:extLst>
                  <a:ext uri="{FF2B5EF4-FFF2-40B4-BE49-F238E27FC236}">
                    <a16:creationId xmlns:a16="http://schemas.microsoft.com/office/drawing/2014/main" id="{53B802BC-8658-946E-D2C7-EE3C89423FEF}"/>
                  </a:ext>
                </a:extLst>
              </p:cNvPr>
              <p:cNvSpPr txBox="1">
                <a:spLocks noRot="1" noChangeAspect="1" noMove="1" noResize="1" noEditPoints="1" noAdjustHandles="1" noChangeArrowheads="1" noChangeShapeType="1" noTextEdit="1"/>
              </p:cNvSpPr>
              <p:nvPr/>
            </p:nvSpPr>
            <p:spPr>
              <a:xfrm>
                <a:off x="9982200" y="3323077"/>
                <a:ext cx="2122714" cy="2031325"/>
              </a:xfrm>
              <a:prstGeom prst="rect">
                <a:avLst/>
              </a:prstGeom>
              <a:blipFill>
                <a:blip r:embed="rId6"/>
                <a:stretch>
                  <a:fillRect l="-1786" t="-1242" r="-3571" b="-434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4E422A0-8F24-829A-8607-638306053FFC}"/>
              </a:ext>
            </a:extLst>
          </p:cNvPr>
          <p:cNvSpPr txBox="1"/>
          <p:nvPr/>
        </p:nvSpPr>
        <p:spPr>
          <a:xfrm>
            <a:off x="6119304" y="2778261"/>
            <a:ext cx="2460930" cy="369332"/>
          </a:xfrm>
          <a:prstGeom prst="rect">
            <a:avLst/>
          </a:prstGeom>
          <a:noFill/>
        </p:spPr>
        <p:txBody>
          <a:bodyPr wrap="none" rtlCol="0">
            <a:spAutoFit/>
          </a:bodyPr>
          <a:lstStyle/>
          <a:p>
            <a:r>
              <a:rPr lang="en-US" dirty="0"/>
              <a:t>ALICE, arXiv:2210.08893</a:t>
            </a:r>
          </a:p>
        </p:txBody>
      </p:sp>
      <p:pic>
        <p:nvPicPr>
          <p:cNvPr id="23" name="Picture 22" descr="Diagram&#10;&#10;Description automatically generated with low confidence">
            <a:extLst>
              <a:ext uri="{FF2B5EF4-FFF2-40B4-BE49-F238E27FC236}">
                <a16:creationId xmlns:a16="http://schemas.microsoft.com/office/drawing/2014/main" id="{D51BC325-AA59-FB6E-E5DC-ADF14F310DF4}"/>
              </a:ext>
            </a:extLst>
          </p:cNvPr>
          <p:cNvPicPr>
            <a:picLocks noChangeAspect="1"/>
          </p:cNvPicPr>
          <p:nvPr/>
        </p:nvPicPr>
        <p:blipFill rotWithShape="1">
          <a:blip r:embed="rId6"/>
          <a:srcRect l="-334" t="976" r="63375" b="58391"/>
          <a:stretch/>
        </p:blipFill>
        <p:spPr>
          <a:xfrm>
            <a:off x="5919238" y="1372741"/>
            <a:ext cx="1903388" cy="1173755"/>
          </a:xfrm>
          <a:prstGeom prst="rect">
            <a:avLst/>
          </a:prstGeom>
        </p:spPr>
      </p:pic>
      <p:pic>
        <p:nvPicPr>
          <p:cNvPr id="25" name="Picture 24" descr="Chart, histogram, waterfall chart&#10;&#10;Description automatically generated">
            <a:extLst>
              <a:ext uri="{FF2B5EF4-FFF2-40B4-BE49-F238E27FC236}">
                <a16:creationId xmlns:a16="http://schemas.microsoft.com/office/drawing/2014/main" id="{9551CFD2-11C4-7D59-9FB5-F0662D627068}"/>
              </a:ext>
            </a:extLst>
          </p:cNvPr>
          <p:cNvPicPr>
            <a:picLocks noChangeAspect="1"/>
          </p:cNvPicPr>
          <p:nvPr/>
        </p:nvPicPr>
        <p:blipFill>
          <a:blip r:embed="rId7"/>
          <a:stretch>
            <a:fillRect/>
          </a:stretch>
        </p:blipFill>
        <p:spPr>
          <a:xfrm>
            <a:off x="2040049" y="2900999"/>
            <a:ext cx="3509725" cy="3370726"/>
          </a:xfrm>
          <a:prstGeom prst="rect">
            <a:avLst/>
          </a:prstGeom>
        </p:spPr>
      </p:pic>
      <p:sp>
        <p:nvSpPr>
          <p:cNvPr id="26" name="TextBox 25">
            <a:extLst>
              <a:ext uri="{FF2B5EF4-FFF2-40B4-BE49-F238E27FC236}">
                <a16:creationId xmlns:a16="http://schemas.microsoft.com/office/drawing/2014/main" id="{63B3F2D0-4F17-E1A4-6D42-FEF2EDF60F1A}"/>
              </a:ext>
            </a:extLst>
          </p:cNvPr>
          <p:cNvSpPr txBox="1"/>
          <p:nvPr/>
        </p:nvSpPr>
        <p:spPr>
          <a:xfrm>
            <a:off x="3141803" y="2534231"/>
            <a:ext cx="2363147" cy="369332"/>
          </a:xfrm>
          <a:prstGeom prst="rect">
            <a:avLst/>
          </a:prstGeom>
          <a:noFill/>
        </p:spPr>
        <p:txBody>
          <a:bodyPr wrap="none" rtlCol="0">
            <a:spAutoFit/>
          </a:bodyPr>
          <a:lstStyle/>
          <a:p>
            <a:r>
              <a:rPr lang="en-US" dirty="0"/>
              <a:t>CMS, arXiv:1708.04962</a:t>
            </a:r>
          </a:p>
        </p:txBody>
      </p:sp>
      <p:sp>
        <p:nvSpPr>
          <p:cNvPr id="27" name="TextBox 26">
            <a:extLst>
              <a:ext uri="{FF2B5EF4-FFF2-40B4-BE49-F238E27FC236}">
                <a16:creationId xmlns:a16="http://schemas.microsoft.com/office/drawing/2014/main" id="{662DA181-2AE5-53C1-D7B8-00BB8A32818B}"/>
              </a:ext>
            </a:extLst>
          </p:cNvPr>
          <p:cNvSpPr txBox="1"/>
          <p:nvPr/>
        </p:nvSpPr>
        <p:spPr>
          <a:xfrm>
            <a:off x="0" y="3738574"/>
            <a:ext cx="2111829" cy="1200329"/>
          </a:xfrm>
          <a:prstGeom prst="rect">
            <a:avLst/>
          </a:prstGeom>
          <a:noFill/>
        </p:spPr>
        <p:txBody>
          <a:bodyPr wrap="square" rtlCol="0">
            <a:spAutoFit/>
          </a:bodyPr>
          <a:lstStyle/>
          <a:p>
            <a:pPr algn="ctr"/>
            <a:r>
              <a:rPr lang="en-US" b="1" dirty="0">
                <a:solidFill>
                  <a:srgbClr val="FF0000"/>
                </a:solidFill>
              </a:rPr>
              <a:t>Charm mesons less suppressed than charged hadrons at low </a:t>
            </a:r>
            <a:r>
              <a:rPr lang="en-US" b="1" dirty="0" err="1">
                <a:solidFill>
                  <a:srgbClr val="FF0000"/>
                </a:solidFill>
              </a:rPr>
              <a:t>p</a:t>
            </a:r>
            <a:r>
              <a:rPr lang="en-US" b="1" baseline="-25000" dirty="0" err="1">
                <a:solidFill>
                  <a:srgbClr val="FF0000"/>
                </a:solidFill>
              </a:rPr>
              <a:t>T</a:t>
            </a:r>
            <a:endParaRPr lang="en-US" b="1" baseline="-25000" dirty="0">
              <a:solidFill>
                <a:srgbClr val="FF0000"/>
              </a:solidFill>
            </a:endParaRPr>
          </a:p>
        </p:txBody>
      </p:sp>
      <p:sp>
        <p:nvSpPr>
          <p:cNvPr id="28" name="Oval 27">
            <a:extLst>
              <a:ext uri="{FF2B5EF4-FFF2-40B4-BE49-F238E27FC236}">
                <a16:creationId xmlns:a16="http://schemas.microsoft.com/office/drawing/2014/main" id="{B29D2D60-C9E8-E6F0-414E-3B13B1A77F44}"/>
              </a:ext>
            </a:extLst>
          </p:cNvPr>
          <p:cNvSpPr/>
          <p:nvPr/>
        </p:nvSpPr>
        <p:spPr>
          <a:xfrm>
            <a:off x="2728645" y="4062603"/>
            <a:ext cx="1077686" cy="1752600"/>
          </a:xfrm>
          <a:custGeom>
            <a:avLst/>
            <a:gdLst>
              <a:gd name="connsiteX0" fmla="*/ 0 w 1077686"/>
              <a:gd name="connsiteY0" fmla="*/ 876300 h 1752600"/>
              <a:gd name="connsiteX1" fmla="*/ 538843 w 1077686"/>
              <a:gd name="connsiteY1" fmla="*/ 0 h 1752600"/>
              <a:gd name="connsiteX2" fmla="*/ 1077686 w 1077686"/>
              <a:gd name="connsiteY2" fmla="*/ 876300 h 1752600"/>
              <a:gd name="connsiteX3" fmla="*/ 538843 w 1077686"/>
              <a:gd name="connsiteY3" fmla="*/ 1752600 h 1752600"/>
              <a:gd name="connsiteX4" fmla="*/ 0 w 1077686"/>
              <a:gd name="connsiteY4" fmla="*/ 8763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686" h="1752600" extrusionOk="0">
                <a:moveTo>
                  <a:pt x="0" y="876300"/>
                </a:moveTo>
                <a:cubicBezTo>
                  <a:pt x="-21179" y="379269"/>
                  <a:pt x="213850" y="10283"/>
                  <a:pt x="538843" y="0"/>
                </a:cubicBezTo>
                <a:cubicBezTo>
                  <a:pt x="950806" y="24077"/>
                  <a:pt x="1017968" y="394232"/>
                  <a:pt x="1077686" y="876300"/>
                </a:cubicBezTo>
                <a:cubicBezTo>
                  <a:pt x="1049143" y="1388141"/>
                  <a:pt x="829550" y="1790670"/>
                  <a:pt x="538843" y="1752600"/>
                </a:cubicBezTo>
                <a:cubicBezTo>
                  <a:pt x="164444" y="1710579"/>
                  <a:pt x="65430" y="1391530"/>
                  <a:pt x="0" y="876300"/>
                </a:cubicBezTo>
                <a:close/>
              </a:path>
            </a:pathLst>
          </a:custGeom>
          <a:noFill/>
          <a:ln w="25400">
            <a:solidFill>
              <a:srgbClr val="FF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ate Placeholder 59">
            <a:extLst>
              <a:ext uri="{FF2B5EF4-FFF2-40B4-BE49-F238E27FC236}">
                <a16:creationId xmlns:a16="http://schemas.microsoft.com/office/drawing/2014/main" id="{836C10B2-E4A2-7613-ED27-BE436FDC0256}"/>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080222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32170F-73E5-B139-5A1F-2B1CEC29601F}"/>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Charm Quark Anisotropy</a:t>
            </a:r>
          </a:p>
        </p:txBody>
      </p:sp>
      <p:pic>
        <p:nvPicPr>
          <p:cNvPr id="15" name="Picture 14" descr="Chart&#10;&#10;Description automatically generated">
            <a:extLst>
              <a:ext uri="{FF2B5EF4-FFF2-40B4-BE49-F238E27FC236}">
                <a16:creationId xmlns:a16="http://schemas.microsoft.com/office/drawing/2014/main" id="{3D5A535A-09FB-E782-F341-07EBB5C324B6}"/>
              </a:ext>
            </a:extLst>
          </p:cNvPr>
          <p:cNvPicPr>
            <a:picLocks noChangeAspect="1"/>
          </p:cNvPicPr>
          <p:nvPr/>
        </p:nvPicPr>
        <p:blipFill>
          <a:blip r:embed="rId2"/>
          <a:stretch>
            <a:fillRect/>
          </a:stretch>
        </p:blipFill>
        <p:spPr>
          <a:xfrm>
            <a:off x="1284514" y="849083"/>
            <a:ext cx="3898039" cy="3966127"/>
          </a:xfrm>
          <a:prstGeom prst="rect">
            <a:avLst/>
          </a:prstGeom>
        </p:spPr>
      </p:pic>
      <p:sp>
        <p:nvSpPr>
          <p:cNvPr id="16" name="TextBox 15">
            <a:extLst>
              <a:ext uri="{FF2B5EF4-FFF2-40B4-BE49-F238E27FC236}">
                <a16:creationId xmlns:a16="http://schemas.microsoft.com/office/drawing/2014/main" id="{1528ACC9-F183-BC7D-1577-56FC14C3D0A4}"/>
              </a:ext>
            </a:extLst>
          </p:cNvPr>
          <p:cNvSpPr txBox="1"/>
          <p:nvPr/>
        </p:nvSpPr>
        <p:spPr>
          <a:xfrm>
            <a:off x="371067" y="3331029"/>
            <a:ext cx="1191352" cy="461665"/>
          </a:xfrm>
          <a:prstGeom prst="rect">
            <a:avLst/>
          </a:prstGeom>
          <a:noFill/>
        </p:spPr>
        <p:txBody>
          <a:bodyPr wrap="none" rtlCol="0">
            <a:spAutoFit/>
          </a:bodyPr>
          <a:lstStyle/>
          <a:p>
            <a:r>
              <a:rPr lang="en-US" sz="1200" dirty="0">
                <a:effectLst/>
                <a:latin typeface="Arial" panose="020B0604020202020204" pitchFamily="34" charset="0"/>
              </a:rPr>
              <a:t>Jing Wang @</a:t>
            </a:r>
            <a:br>
              <a:rPr lang="en-US" sz="1200" dirty="0"/>
            </a:br>
            <a:r>
              <a:rPr lang="en-US" sz="1200" dirty="0">
                <a:effectLst/>
                <a:latin typeface="Arial" panose="020B0604020202020204" pitchFamily="34" charset="0"/>
              </a:rPr>
              <a:t>HF-WINC2020</a:t>
            </a:r>
            <a:endParaRPr lang="en-US" sz="1200" dirty="0"/>
          </a:p>
        </p:txBody>
      </p:sp>
      <p:sp>
        <p:nvSpPr>
          <p:cNvPr id="17" name="TextBox 16">
            <a:extLst>
              <a:ext uri="{FF2B5EF4-FFF2-40B4-BE49-F238E27FC236}">
                <a16:creationId xmlns:a16="http://schemas.microsoft.com/office/drawing/2014/main" id="{5E500577-1BCC-6C07-78F3-F0D1C59F08DE}"/>
              </a:ext>
            </a:extLst>
          </p:cNvPr>
          <p:cNvSpPr txBox="1"/>
          <p:nvPr/>
        </p:nvSpPr>
        <p:spPr>
          <a:xfrm>
            <a:off x="8461367" y="1012371"/>
            <a:ext cx="2446119" cy="369332"/>
          </a:xfrm>
          <a:prstGeom prst="rect">
            <a:avLst/>
          </a:prstGeom>
          <a:noFill/>
        </p:spPr>
        <p:txBody>
          <a:bodyPr wrap="none" rtlCol="0">
            <a:spAutoFit/>
          </a:bodyPr>
          <a:lstStyle/>
          <a:p>
            <a:r>
              <a:rPr lang="en-US" dirty="0"/>
              <a:t>STAR, </a:t>
            </a:r>
            <a:r>
              <a:rPr lang="en-US" dirty="0" err="1"/>
              <a:t>arXiv</a:t>
            </a:r>
            <a:r>
              <a:rPr lang="en-US" dirty="0"/>
              <a:t>: 1701.06060</a:t>
            </a:r>
          </a:p>
        </p:txBody>
      </p:sp>
      <p:pic>
        <p:nvPicPr>
          <p:cNvPr id="20" name="Picture 19" descr="Chart, scatter chart&#10;&#10;Description automatically generated">
            <a:extLst>
              <a:ext uri="{FF2B5EF4-FFF2-40B4-BE49-F238E27FC236}">
                <a16:creationId xmlns:a16="http://schemas.microsoft.com/office/drawing/2014/main" id="{4CAC1E6F-AFEE-6E38-9930-1C44299BA487}"/>
              </a:ext>
            </a:extLst>
          </p:cNvPr>
          <p:cNvPicPr>
            <a:picLocks noChangeAspect="1"/>
          </p:cNvPicPr>
          <p:nvPr/>
        </p:nvPicPr>
        <p:blipFill>
          <a:blip r:embed="rId3"/>
          <a:stretch>
            <a:fillRect/>
          </a:stretch>
        </p:blipFill>
        <p:spPr>
          <a:xfrm>
            <a:off x="5725886" y="1381703"/>
            <a:ext cx="5050971" cy="3305415"/>
          </a:xfrm>
          <a:prstGeom prst="rect">
            <a:avLst/>
          </a:prstGeom>
        </p:spPr>
      </p:pic>
      <p:sp>
        <p:nvSpPr>
          <p:cNvPr id="21" name="TextBox 20">
            <a:extLst>
              <a:ext uri="{FF2B5EF4-FFF2-40B4-BE49-F238E27FC236}">
                <a16:creationId xmlns:a16="http://schemas.microsoft.com/office/drawing/2014/main" id="{196E7138-352D-8260-2AD9-8D2B73385AE0}"/>
              </a:ext>
            </a:extLst>
          </p:cNvPr>
          <p:cNvSpPr txBox="1"/>
          <p:nvPr/>
        </p:nvSpPr>
        <p:spPr>
          <a:xfrm>
            <a:off x="242891" y="5184542"/>
            <a:ext cx="11706218" cy="967957"/>
          </a:xfrm>
          <a:prstGeom prst="rect">
            <a:avLst/>
          </a:prstGeom>
          <a:noFill/>
        </p:spPr>
        <p:txBody>
          <a:bodyPr wrap="none" rtlCol="0">
            <a:spAutoFit/>
          </a:bodyPr>
          <a:lstStyle/>
          <a:p>
            <a:pPr algn="ctr">
              <a:lnSpc>
                <a:spcPct val="150000"/>
              </a:lnSpc>
            </a:pPr>
            <a:r>
              <a:rPr lang="en-US" sz="2000" b="1" dirty="0">
                <a:solidFill>
                  <a:srgbClr val="FF0000"/>
                </a:solidFill>
              </a:rPr>
              <a:t>Charm quarks interact strongly with the medium and participate in collective expansion  </a:t>
            </a:r>
            <a:r>
              <a:rPr lang="en-US" sz="2000" b="1" dirty="0">
                <a:solidFill>
                  <a:srgbClr val="FF0000"/>
                </a:solidFill>
                <a:sym typeface="Wingdings" pitchFamily="2" charset="2"/>
              </a:rPr>
              <a:t> Non-zero flow</a:t>
            </a:r>
          </a:p>
          <a:p>
            <a:pPr algn="ctr">
              <a:lnSpc>
                <a:spcPct val="150000"/>
              </a:lnSpc>
            </a:pPr>
            <a:r>
              <a:rPr lang="en-US" sz="2000" b="1" dirty="0">
                <a:solidFill>
                  <a:srgbClr val="FF0000"/>
                </a:solidFill>
                <a:sym typeface="Wingdings" pitchFamily="2" charset="2"/>
              </a:rPr>
              <a:t>At RHIC energies, open charm quark exhibits similar collective behavior as light hadrons</a:t>
            </a:r>
          </a:p>
        </p:txBody>
      </p:sp>
      <p:sp>
        <p:nvSpPr>
          <p:cNvPr id="22" name="Date Placeholder 21">
            <a:extLst>
              <a:ext uri="{FF2B5EF4-FFF2-40B4-BE49-F238E27FC236}">
                <a16:creationId xmlns:a16="http://schemas.microsoft.com/office/drawing/2014/main" id="{ABDE04FA-84D7-4555-F6EE-05E0A6AEE9F7}"/>
              </a:ext>
            </a:extLst>
          </p:cNvPr>
          <p:cNvSpPr>
            <a:spLocks noGrp="1"/>
          </p:cNvSpPr>
          <p:nvPr>
            <p:ph type="dt" sz="half" idx="10"/>
          </p:nvPr>
        </p:nvSpPr>
        <p:spPr/>
        <p:txBody>
          <a:bodyPr/>
          <a:lstStyle/>
          <a:p>
            <a:r>
              <a:rPr lang="en-US"/>
              <a:t>1/30/23</a:t>
            </a:r>
          </a:p>
        </p:txBody>
      </p:sp>
      <p:sp>
        <p:nvSpPr>
          <p:cNvPr id="23" name="Footer Placeholder 22">
            <a:extLst>
              <a:ext uri="{FF2B5EF4-FFF2-40B4-BE49-F238E27FC236}">
                <a16:creationId xmlns:a16="http://schemas.microsoft.com/office/drawing/2014/main" id="{2450F055-40D2-54EA-FE8F-EA18FFCE03E4}"/>
              </a:ext>
            </a:extLst>
          </p:cNvPr>
          <p:cNvSpPr>
            <a:spLocks noGrp="1"/>
          </p:cNvSpPr>
          <p:nvPr>
            <p:ph type="ftr" sz="quarter" idx="11"/>
          </p:nvPr>
        </p:nvSpPr>
        <p:spPr/>
        <p:txBody>
          <a:bodyPr/>
          <a:lstStyle/>
          <a:p>
            <a:r>
              <a:rPr lang="en-US"/>
              <a:t>Diptanil Roy, Rutgers Talk 2023</a:t>
            </a:r>
          </a:p>
        </p:txBody>
      </p:sp>
      <p:sp>
        <p:nvSpPr>
          <p:cNvPr id="24" name="Slide Number Placeholder 23">
            <a:extLst>
              <a:ext uri="{FF2B5EF4-FFF2-40B4-BE49-F238E27FC236}">
                <a16:creationId xmlns:a16="http://schemas.microsoft.com/office/drawing/2014/main" id="{E908F781-FD9C-3399-022B-CDC4F5E17D6B}"/>
              </a:ext>
            </a:extLst>
          </p:cNvPr>
          <p:cNvSpPr>
            <a:spLocks noGrp="1"/>
          </p:cNvSpPr>
          <p:nvPr>
            <p:ph type="sldNum" sz="quarter" idx="12"/>
          </p:nvPr>
        </p:nvSpPr>
        <p:spPr/>
        <p:txBody>
          <a:bodyPr/>
          <a:lstStyle/>
          <a:p>
            <a:fld id="{BEFDC923-9BD5-E542-AAD9-237EDB49B908}" type="slidenum">
              <a:rPr lang="en-US" smtClean="0"/>
              <a:t>25</a:t>
            </a:fld>
            <a:endParaRPr lang="en-US"/>
          </a:p>
        </p:txBody>
      </p:sp>
    </p:spTree>
    <p:extLst>
      <p:ext uri="{BB962C8B-B14F-4D97-AF65-F5344CB8AC3E}">
        <p14:creationId xmlns:p14="http://schemas.microsoft.com/office/powerpoint/2010/main" val="230687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4BAF8D-E80D-0BB8-875D-9EB0E1F8286D}"/>
              </a:ext>
            </a:extLst>
          </p:cNvPr>
          <p:cNvSpPr/>
          <p:nvPr/>
        </p:nvSpPr>
        <p:spPr>
          <a:xfrm>
            <a:off x="9596149" y="1859320"/>
            <a:ext cx="255160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arXiv:2106.05713 (2021)</a:t>
            </a:r>
          </a:p>
        </p:txBody>
      </p:sp>
      <p:pic>
        <p:nvPicPr>
          <p:cNvPr id="8" name="Picture 7">
            <a:extLst>
              <a:ext uri="{FF2B5EF4-FFF2-40B4-BE49-F238E27FC236}">
                <a16:creationId xmlns:a16="http://schemas.microsoft.com/office/drawing/2014/main" id="{967F0373-E4F0-0AB7-C45C-EE83E8C000E2}"/>
              </a:ext>
            </a:extLst>
          </p:cNvPr>
          <p:cNvPicPr>
            <a:picLocks noChangeAspect="1"/>
          </p:cNvPicPr>
          <p:nvPr/>
        </p:nvPicPr>
        <p:blipFill rotWithShape="1">
          <a:blip r:embed="rId2"/>
          <a:srcRect t="10979"/>
          <a:stretch/>
        </p:blipFill>
        <p:spPr>
          <a:xfrm>
            <a:off x="198138" y="2257127"/>
            <a:ext cx="2240262" cy="2950783"/>
          </a:xfrm>
          <a:prstGeom prst="rect">
            <a:avLst/>
          </a:prstGeom>
        </p:spPr>
      </p:pic>
      <p:pic>
        <p:nvPicPr>
          <p:cNvPr id="9" name="Picture 8">
            <a:extLst>
              <a:ext uri="{FF2B5EF4-FFF2-40B4-BE49-F238E27FC236}">
                <a16:creationId xmlns:a16="http://schemas.microsoft.com/office/drawing/2014/main" id="{77D19C85-8B4A-E33D-8AE8-9D859E11E3D5}"/>
              </a:ext>
            </a:extLst>
          </p:cNvPr>
          <p:cNvPicPr>
            <a:picLocks noChangeAspect="1"/>
          </p:cNvPicPr>
          <p:nvPr/>
        </p:nvPicPr>
        <p:blipFill>
          <a:blip r:embed="rId3"/>
          <a:stretch>
            <a:fillRect/>
          </a:stretch>
        </p:blipFill>
        <p:spPr>
          <a:xfrm>
            <a:off x="6341431" y="2257127"/>
            <a:ext cx="5850569" cy="3082161"/>
          </a:xfrm>
          <a:prstGeom prst="rect">
            <a:avLst/>
          </a:prstGeom>
        </p:spPr>
      </p:pic>
      <p:sp>
        <p:nvSpPr>
          <p:cNvPr id="13" name="Rectangle 12">
            <a:extLst>
              <a:ext uri="{FF2B5EF4-FFF2-40B4-BE49-F238E27FC236}">
                <a16:creationId xmlns:a16="http://schemas.microsoft.com/office/drawing/2014/main" id="{2CC56F05-C461-B0C7-B1A8-6D1EAE05D643}"/>
              </a:ext>
            </a:extLst>
          </p:cNvPr>
          <p:cNvSpPr/>
          <p:nvPr/>
        </p:nvSpPr>
        <p:spPr>
          <a:xfrm>
            <a:off x="9952892" y="4395317"/>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5">
            <a:extLst>
              <a:ext uri="{FF2B5EF4-FFF2-40B4-BE49-F238E27FC236}">
                <a16:creationId xmlns:a16="http://schemas.microsoft.com/office/drawing/2014/main" id="{E193F730-B8B9-8D2D-113B-0CC485FD4C9A}"/>
              </a:ext>
            </a:extLst>
          </p:cNvPr>
          <p:cNvSpPr>
            <a:spLocks noGrp="1"/>
          </p:cNvSpPr>
          <p:nvPr>
            <p:ph type="dt" sz="half" idx="10"/>
          </p:nvPr>
        </p:nvSpPr>
        <p:spPr/>
        <p:txBody>
          <a:bodyPr/>
          <a:lstStyle/>
          <a:p>
            <a:r>
              <a:rPr lang="en-US"/>
              <a:t>1/30/23</a:t>
            </a:r>
          </a:p>
        </p:txBody>
      </p:sp>
      <p:sp>
        <p:nvSpPr>
          <p:cNvPr id="17" name="Footer Placeholder 16">
            <a:extLst>
              <a:ext uri="{FF2B5EF4-FFF2-40B4-BE49-F238E27FC236}">
                <a16:creationId xmlns:a16="http://schemas.microsoft.com/office/drawing/2014/main" id="{8DD2AB67-0FCF-5A56-E89D-D083B877569C}"/>
              </a:ext>
            </a:extLst>
          </p:cNvPr>
          <p:cNvSpPr>
            <a:spLocks noGrp="1"/>
          </p:cNvSpPr>
          <p:nvPr>
            <p:ph type="ftr" sz="quarter" idx="11"/>
          </p:nvPr>
        </p:nvSpPr>
        <p:spPr/>
        <p:txBody>
          <a:bodyPr/>
          <a:lstStyle/>
          <a:p>
            <a:r>
              <a:rPr lang="en-US"/>
              <a:t>Diptanil Roy, Rutgers Talk 2023</a:t>
            </a:r>
          </a:p>
        </p:txBody>
      </p:sp>
      <p:sp>
        <p:nvSpPr>
          <p:cNvPr id="18" name="Slide Number Placeholder 17">
            <a:extLst>
              <a:ext uri="{FF2B5EF4-FFF2-40B4-BE49-F238E27FC236}">
                <a16:creationId xmlns:a16="http://schemas.microsoft.com/office/drawing/2014/main" id="{5FCA1767-8BBE-8F30-8166-DE3C6FD15EA0}"/>
              </a:ext>
            </a:extLst>
          </p:cNvPr>
          <p:cNvSpPr>
            <a:spLocks noGrp="1"/>
          </p:cNvSpPr>
          <p:nvPr>
            <p:ph type="sldNum" sz="quarter" idx="12"/>
          </p:nvPr>
        </p:nvSpPr>
        <p:spPr/>
        <p:txBody>
          <a:bodyPr/>
          <a:lstStyle/>
          <a:p>
            <a:fld id="{BEFDC923-9BD5-E542-AAD9-237EDB49B908}" type="slidenum">
              <a:rPr lang="en-US" smtClean="0"/>
              <a:t>26</a:t>
            </a:fld>
            <a:endParaRPr lang="en-US"/>
          </a:p>
        </p:txBody>
      </p:sp>
      <p:sp>
        <p:nvSpPr>
          <p:cNvPr id="2" name="TextBox 1">
            <a:extLst>
              <a:ext uri="{FF2B5EF4-FFF2-40B4-BE49-F238E27FC236}">
                <a16:creationId xmlns:a16="http://schemas.microsoft.com/office/drawing/2014/main" id="{351899F7-6334-7118-6070-DAE63456BC18}"/>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Open Charm Jets – Looking at the ‘dead cone’</a:t>
            </a:r>
          </a:p>
        </p:txBody>
      </p:sp>
    </p:spTree>
    <p:extLst>
      <p:ext uri="{BB962C8B-B14F-4D97-AF65-F5344CB8AC3E}">
        <p14:creationId xmlns:p14="http://schemas.microsoft.com/office/powerpoint/2010/main" val="2395039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A85AF6-1C58-A1E9-C670-E66389C5E1F6}"/>
              </a:ext>
            </a:extLst>
          </p:cNvPr>
          <p:cNvPicPr>
            <a:picLocks noChangeAspect="1"/>
          </p:cNvPicPr>
          <p:nvPr/>
        </p:nvPicPr>
        <p:blipFill>
          <a:blip r:embed="rId2"/>
          <a:stretch>
            <a:fillRect/>
          </a:stretch>
        </p:blipFill>
        <p:spPr>
          <a:xfrm>
            <a:off x="2418563" y="1911802"/>
            <a:ext cx="4046754" cy="3656458"/>
          </a:xfrm>
          <a:prstGeom prst="rect">
            <a:avLst/>
          </a:prstGeom>
        </p:spPr>
      </p:pic>
      <p:sp>
        <p:nvSpPr>
          <p:cNvPr id="3" name="Rectangle 2">
            <a:extLst>
              <a:ext uri="{FF2B5EF4-FFF2-40B4-BE49-F238E27FC236}">
                <a16:creationId xmlns:a16="http://schemas.microsoft.com/office/drawing/2014/main" id="{2B7BFE98-1C8B-BABD-943C-8BFA22DEEFFF}"/>
              </a:ext>
            </a:extLst>
          </p:cNvPr>
          <p:cNvSpPr/>
          <p:nvPr/>
        </p:nvSpPr>
        <p:spPr>
          <a:xfrm>
            <a:off x="9596149" y="1859320"/>
            <a:ext cx="255160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arXiv:2106.05713 (2021)</a:t>
            </a:r>
          </a:p>
        </p:txBody>
      </p:sp>
      <p:pic>
        <p:nvPicPr>
          <p:cNvPr id="4" name="Picture 3">
            <a:extLst>
              <a:ext uri="{FF2B5EF4-FFF2-40B4-BE49-F238E27FC236}">
                <a16:creationId xmlns:a16="http://schemas.microsoft.com/office/drawing/2014/main" id="{A6EF5DD8-D873-E09E-AC21-90D4479682BE}"/>
              </a:ext>
            </a:extLst>
          </p:cNvPr>
          <p:cNvPicPr>
            <a:picLocks noChangeAspect="1"/>
          </p:cNvPicPr>
          <p:nvPr/>
        </p:nvPicPr>
        <p:blipFill rotWithShape="1">
          <a:blip r:embed="rId3"/>
          <a:srcRect t="10979"/>
          <a:stretch/>
        </p:blipFill>
        <p:spPr>
          <a:xfrm>
            <a:off x="198138" y="2257127"/>
            <a:ext cx="2240262" cy="2950783"/>
          </a:xfrm>
          <a:prstGeom prst="rect">
            <a:avLst/>
          </a:prstGeom>
        </p:spPr>
      </p:pic>
      <p:pic>
        <p:nvPicPr>
          <p:cNvPr id="5" name="Picture 4">
            <a:extLst>
              <a:ext uri="{FF2B5EF4-FFF2-40B4-BE49-F238E27FC236}">
                <a16:creationId xmlns:a16="http://schemas.microsoft.com/office/drawing/2014/main" id="{E3B188F2-5287-612D-7C66-75EA4115DCC2}"/>
              </a:ext>
            </a:extLst>
          </p:cNvPr>
          <p:cNvPicPr>
            <a:picLocks noChangeAspect="1"/>
          </p:cNvPicPr>
          <p:nvPr/>
        </p:nvPicPr>
        <p:blipFill>
          <a:blip r:embed="rId4"/>
          <a:stretch>
            <a:fillRect/>
          </a:stretch>
        </p:blipFill>
        <p:spPr>
          <a:xfrm>
            <a:off x="6341431" y="2257127"/>
            <a:ext cx="5850569" cy="3082161"/>
          </a:xfrm>
          <a:prstGeom prst="rect">
            <a:avLst/>
          </a:prstGeom>
        </p:spPr>
      </p:pic>
      <p:pic>
        <p:nvPicPr>
          <p:cNvPr id="6" name="Picture 5">
            <a:extLst>
              <a:ext uri="{FF2B5EF4-FFF2-40B4-BE49-F238E27FC236}">
                <a16:creationId xmlns:a16="http://schemas.microsoft.com/office/drawing/2014/main" id="{EC76C987-2188-6296-1A21-5BAC8ED2FF95}"/>
              </a:ext>
            </a:extLst>
          </p:cNvPr>
          <p:cNvPicPr>
            <a:picLocks noChangeAspect="1"/>
          </p:cNvPicPr>
          <p:nvPr/>
        </p:nvPicPr>
        <p:blipFill>
          <a:blip r:embed="rId5"/>
          <a:srcRect/>
          <a:stretch/>
        </p:blipFill>
        <p:spPr>
          <a:xfrm>
            <a:off x="1904606" y="1065992"/>
            <a:ext cx="5391335" cy="616838"/>
          </a:xfrm>
          <a:prstGeom prst="rect">
            <a:avLst/>
          </a:prstGeom>
          <a:ln>
            <a:solidFill>
              <a:srgbClr val="FF0000"/>
            </a:solidFill>
          </a:ln>
        </p:spPr>
      </p:pic>
      <p:sp>
        <p:nvSpPr>
          <p:cNvPr id="7" name="TextBox 6">
            <a:extLst>
              <a:ext uri="{FF2B5EF4-FFF2-40B4-BE49-F238E27FC236}">
                <a16:creationId xmlns:a16="http://schemas.microsoft.com/office/drawing/2014/main" id="{DA7BDA49-9F3D-B13B-DD67-1F7F364C320A}"/>
              </a:ext>
            </a:extLst>
          </p:cNvPr>
          <p:cNvSpPr txBox="1"/>
          <p:nvPr/>
        </p:nvSpPr>
        <p:spPr>
          <a:xfrm>
            <a:off x="2342321" y="5720741"/>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a:t>
            </a:r>
          </a:p>
        </p:txBody>
      </p:sp>
      <p:cxnSp>
        <p:nvCxnSpPr>
          <p:cNvPr id="8" name="Straight Arrow Connector 7">
            <a:extLst>
              <a:ext uri="{FF2B5EF4-FFF2-40B4-BE49-F238E27FC236}">
                <a16:creationId xmlns:a16="http://schemas.microsoft.com/office/drawing/2014/main" id="{AAFEE4EB-3ADD-6918-78A2-DD5762D9DF54}"/>
              </a:ext>
            </a:extLst>
          </p:cNvPr>
          <p:cNvCxnSpPr>
            <a:cxnSpLocks/>
          </p:cNvCxnSpPr>
          <p:nvPr/>
        </p:nvCxnSpPr>
        <p:spPr>
          <a:xfrm flipH="1" flipV="1">
            <a:off x="5874175" y="3567620"/>
            <a:ext cx="5391411" cy="3353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57210E-6E8F-E75F-59CA-0056B01889AC}"/>
              </a:ext>
            </a:extLst>
          </p:cNvPr>
          <p:cNvSpPr/>
          <p:nvPr/>
        </p:nvSpPr>
        <p:spPr>
          <a:xfrm>
            <a:off x="9952892" y="4395317"/>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A28CD2F-00CE-528D-CFA8-AD31F63F3347}"/>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Open Charm Jets – Looking at the ‘dead cone’</a:t>
            </a:r>
          </a:p>
        </p:txBody>
      </p:sp>
      <p:sp>
        <p:nvSpPr>
          <p:cNvPr id="12" name="Date Placeholder 11">
            <a:extLst>
              <a:ext uri="{FF2B5EF4-FFF2-40B4-BE49-F238E27FC236}">
                <a16:creationId xmlns:a16="http://schemas.microsoft.com/office/drawing/2014/main" id="{CCA69683-5703-E716-E708-35EEAEA52CD5}"/>
              </a:ext>
            </a:extLst>
          </p:cNvPr>
          <p:cNvSpPr>
            <a:spLocks noGrp="1"/>
          </p:cNvSpPr>
          <p:nvPr>
            <p:ph type="dt" sz="half" idx="10"/>
          </p:nvPr>
        </p:nvSpPr>
        <p:spPr/>
        <p:txBody>
          <a:bodyPr/>
          <a:lstStyle/>
          <a:p>
            <a:r>
              <a:rPr lang="en-US"/>
              <a:t>1/30/23</a:t>
            </a:r>
          </a:p>
        </p:txBody>
      </p:sp>
      <p:sp>
        <p:nvSpPr>
          <p:cNvPr id="13" name="Footer Placeholder 12">
            <a:extLst>
              <a:ext uri="{FF2B5EF4-FFF2-40B4-BE49-F238E27FC236}">
                <a16:creationId xmlns:a16="http://schemas.microsoft.com/office/drawing/2014/main" id="{FAABB2C1-4796-D70F-2850-A0F7FFC60308}"/>
              </a:ext>
            </a:extLst>
          </p:cNvPr>
          <p:cNvSpPr>
            <a:spLocks noGrp="1"/>
          </p:cNvSpPr>
          <p:nvPr>
            <p:ph type="ftr" sz="quarter" idx="11"/>
          </p:nvPr>
        </p:nvSpPr>
        <p:spPr/>
        <p:txBody>
          <a:bodyPr/>
          <a:lstStyle/>
          <a:p>
            <a:r>
              <a:rPr lang="en-US"/>
              <a:t>Diptanil Roy, Rutgers Talk 2023</a:t>
            </a:r>
          </a:p>
        </p:txBody>
      </p:sp>
      <p:sp>
        <p:nvSpPr>
          <p:cNvPr id="14" name="Slide Number Placeholder 13">
            <a:extLst>
              <a:ext uri="{FF2B5EF4-FFF2-40B4-BE49-F238E27FC236}">
                <a16:creationId xmlns:a16="http://schemas.microsoft.com/office/drawing/2014/main" id="{461BE78C-4218-4852-A6C8-6B8BF7828320}"/>
              </a:ext>
            </a:extLst>
          </p:cNvPr>
          <p:cNvSpPr>
            <a:spLocks noGrp="1"/>
          </p:cNvSpPr>
          <p:nvPr>
            <p:ph type="sldNum" sz="quarter" idx="12"/>
          </p:nvPr>
        </p:nvSpPr>
        <p:spPr/>
        <p:txBody>
          <a:bodyPr/>
          <a:lstStyle/>
          <a:p>
            <a:fld id="{BEFDC923-9BD5-E542-AAD9-237EDB49B908}" type="slidenum">
              <a:rPr lang="en-US" smtClean="0"/>
              <a:t>27</a:t>
            </a:fld>
            <a:endParaRPr lang="en-US"/>
          </a:p>
        </p:txBody>
      </p:sp>
      <p:sp>
        <p:nvSpPr>
          <p:cNvPr id="10" name="TextBox 9">
            <a:extLst>
              <a:ext uri="{FF2B5EF4-FFF2-40B4-BE49-F238E27FC236}">
                <a16:creationId xmlns:a16="http://schemas.microsoft.com/office/drawing/2014/main" id="{7AC4E3E7-D7A4-1278-5BB5-220A844DCE17}"/>
              </a:ext>
            </a:extLst>
          </p:cNvPr>
          <p:cNvSpPr txBox="1"/>
          <p:nvPr/>
        </p:nvSpPr>
        <p:spPr>
          <a:xfrm>
            <a:off x="4815568" y="4550677"/>
            <a:ext cx="1277914" cy="369332"/>
          </a:xfrm>
          <a:prstGeom prst="rect">
            <a:avLst/>
          </a:prstGeom>
          <a:noFill/>
        </p:spPr>
        <p:txBody>
          <a:bodyPr wrap="none" rtlCol="0">
            <a:spAutoFit/>
          </a:bodyPr>
          <a:lstStyle/>
          <a:p>
            <a:r>
              <a:rPr lang="en-US" b="1" dirty="0">
                <a:solidFill>
                  <a:srgbClr val="FF0000"/>
                </a:solidFill>
              </a:rPr>
              <a:t>Small angle</a:t>
            </a:r>
          </a:p>
        </p:txBody>
      </p:sp>
      <p:sp>
        <p:nvSpPr>
          <p:cNvPr id="15" name="TextBox 14">
            <a:extLst>
              <a:ext uri="{FF2B5EF4-FFF2-40B4-BE49-F238E27FC236}">
                <a16:creationId xmlns:a16="http://schemas.microsoft.com/office/drawing/2014/main" id="{7F67A66D-8A40-D58F-E53B-D5CC6D58F298}"/>
              </a:ext>
            </a:extLst>
          </p:cNvPr>
          <p:cNvSpPr txBox="1"/>
          <p:nvPr/>
        </p:nvSpPr>
        <p:spPr>
          <a:xfrm>
            <a:off x="2942443" y="3089196"/>
            <a:ext cx="1267911" cy="369332"/>
          </a:xfrm>
          <a:prstGeom prst="rect">
            <a:avLst/>
          </a:prstGeom>
          <a:noFill/>
        </p:spPr>
        <p:txBody>
          <a:bodyPr wrap="none" rtlCol="0">
            <a:spAutoFit/>
          </a:bodyPr>
          <a:lstStyle/>
          <a:p>
            <a:r>
              <a:rPr lang="en-US" b="1" dirty="0">
                <a:solidFill>
                  <a:srgbClr val="FF0000"/>
                </a:solidFill>
              </a:rPr>
              <a:t>Large angle</a:t>
            </a:r>
          </a:p>
        </p:txBody>
      </p:sp>
    </p:spTree>
    <p:extLst>
      <p:ext uri="{BB962C8B-B14F-4D97-AF65-F5344CB8AC3E}">
        <p14:creationId xmlns:p14="http://schemas.microsoft.com/office/powerpoint/2010/main" val="1654912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EE042D-597B-7766-782F-2600FC539596}"/>
              </a:ext>
            </a:extLst>
          </p:cNvPr>
          <p:cNvPicPr>
            <a:picLocks noChangeAspect="1"/>
          </p:cNvPicPr>
          <p:nvPr/>
        </p:nvPicPr>
        <p:blipFill rotWithShape="1">
          <a:blip r:embed="rId3"/>
          <a:srcRect l="1503" t="924" b="-924"/>
          <a:stretch/>
        </p:blipFill>
        <p:spPr>
          <a:xfrm>
            <a:off x="4140211" y="680407"/>
            <a:ext cx="8051789" cy="5075841"/>
          </a:xfrm>
          <a:prstGeom prst="rect">
            <a:avLst/>
          </a:prstGeom>
        </p:spPr>
      </p:pic>
      <p:sp>
        <p:nvSpPr>
          <p:cNvPr id="6" name="TextBox 5">
            <a:extLst>
              <a:ext uri="{FF2B5EF4-FFF2-40B4-BE49-F238E27FC236}">
                <a16:creationId xmlns:a16="http://schemas.microsoft.com/office/drawing/2014/main" id="{1CFDB767-E5ED-CC7D-87B2-8390628CC250}"/>
              </a:ext>
            </a:extLst>
          </p:cNvPr>
          <p:cNvSpPr txBox="1"/>
          <p:nvPr/>
        </p:nvSpPr>
        <p:spPr>
          <a:xfrm>
            <a:off x="8735915" y="37263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sp>
        <p:nvSpPr>
          <p:cNvPr id="8" name="Rectangle 7">
            <a:extLst>
              <a:ext uri="{FF2B5EF4-FFF2-40B4-BE49-F238E27FC236}">
                <a16:creationId xmlns:a16="http://schemas.microsoft.com/office/drawing/2014/main" id="{6AFAFA24-631A-FC25-44D2-466AA18040E8}"/>
              </a:ext>
            </a:extLst>
          </p:cNvPr>
          <p:cNvSpPr/>
          <p:nvPr/>
        </p:nvSpPr>
        <p:spPr>
          <a:xfrm>
            <a:off x="2653602" y="5763762"/>
            <a:ext cx="6539098" cy="646331"/>
          </a:xfrm>
          <a:prstGeom prst="rect">
            <a:avLst/>
          </a:prstGeom>
        </p:spPr>
        <p:txBody>
          <a:bodyPr wrap="none">
            <a:spAutoFit/>
          </a:bodyPr>
          <a:lstStyle/>
          <a:p>
            <a:pPr marL="285750" indent="-285750">
              <a:buFont typeface="Arial" panose="020B0604020202020204" pitchFamily="34" charset="0"/>
              <a:buChar char="•"/>
            </a:pPr>
            <a:r>
              <a:rPr lang="en-US" b="1" dirty="0"/>
              <a:t>Lower </a:t>
            </a:r>
            <a:r>
              <a:rPr lang="en-US" b="1" i="1" dirty="0" err="1"/>
              <a:t>p</a:t>
            </a:r>
            <a:r>
              <a:rPr lang="en-US" b="1" baseline="-25000" dirty="0" err="1"/>
              <a:t>T</a:t>
            </a:r>
            <a:r>
              <a:rPr lang="en-US" b="1" dirty="0"/>
              <a:t> D</a:t>
            </a:r>
            <a:r>
              <a:rPr lang="en-US" b="1" baseline="30000" dirty="0"/>
              <a:t>0 </a:t>
            </a:r>
            <a:r>
              <a:rPr lang="en-US" b="1" dirty="0"/>
              <a:t>mesons can be reconstructed at RHIC energies</a:t>
            </a:r>
          </a:p>
          <a:p>
            <a:pPr marL="285750" indent="-285750">
              <a:buFont typeface="Arial" panose="020B0604020202020204" pitchFamily="34" charset="0"/>
              <a:buChar char="•"/>
            </a:pPr>
            <a:r>
              <a:rPr lang="en-US" b="1" dirty="0"/>
              <a:t>Contribution from the underlying background is smaller at RHIC </a:t>
            </a:r>
            <a:endParaRPr lang="en-US" dirty="0"/>
          </a:p>
        </p:txBody>
      </p:sp>
      <p:pic>
        <p:nvPicPr>
          <p:cNvPr id="10" name="Picture 9">
            <a:extLst>
              <a:ext uri="{FF2B5EF4-FFF2-40B4-BE49-F238E27FC236}">
                <a16:creationId xmlns:a16="http://schemas.microsoft.com/office/drawing/2014/main" id="{6FE4B3C5-4E55-6FA9-DF59-8498FB435895}"/>
              </a:ext>
            </a:extLst>
          </p:cNvPr>
          <p:cNvPicPr>
            <a:picLocks noChangeAspect="1"/>
          </p:cNvPicPr>
          <p:nvPr/>
        </p:nvPicPr>
        <p:blipFill rotWithShape="1">
          <a:blip r:embed="rId4"/>
          <a:srcRect t="10979"/>
          <a:stretch/>
        </p:blipFill>
        <p:spPr>
          <a:xfrm>
            <a:off x="198138" y="1941442"/>
            <a:ext cx="2240262" cy="2950783"/>
          </a:xfrm>
          <a:prstGeom prst="rect">
            <a:avLst/>
          </a:prstGeom>
        </p:spPr>
      </p:pic>
      <p:sp>
        <p:nvSpPr>
          <p:cNvPr id="15" name="TextBox 14">
            <a:extLst>
              <a:ext uri="{FF2B5EF4-FFF2-40B4-BE49-F238E27FC236}">
                <a16:creationId xmlns:a16="http://schemas.microsoft.com/office/drawing/2014/main" id="{DCE93FB3-FA8B-2C64-011B-6E5F8D78E607}"/>
              </a:ext>
            </a:extLst>
          </p:cNvPr>
          <p:cNvSpPr txBox="1"/>
          <p:nvPr/>
        </p:nvSpPr>
        <p:spPr>
          <a:xfrm>
            <a:off x="383463" y="4977956"/>
            <a:ext cx="3889685" cy="646331"/>
          </a:xfrm>
          <a:prstGeom prst="rect">
            <a:avLst/>
          </a:prstGeom>
          <a:noFill/>
          <a:ln>
            <a:solidFill>
              <a:srgbClr val="FF0000"/>
            </a:solidFill>
          </a:ln>
        </p:spPr>
        <p:txBody>
          <a:bodyPr wrap="square" rtlCol="0">
            <a:spAutoFit/>
          </a:bodyPr>
          <a:lstStyle/>
          <a:p>
            <a:pPr algn="ctr"/>
            <a:r>
              <a:rPr lang="en-US" b="1" dirty="0"/>
              <a:t>Low </a:t>
            </a:r>
            <a:r>
              <a:rPr lang="en-US" b="1" i="1" dirty="0" err="1"/>
              <a:t>p</a:t>
            </a:r>
            <a:r>
              <a:rPr lang="en-US" b="1" baseline="-25000" dirty="0" err="1"/>
              <a:t>T</a:t>
            </a:r>
            <a:r>
              <a:rPr lang="en-US" b="1" dirty="0"/>
              <a:t> D</a:t>
            </a:r>
            <a:r>
              <a:rPr lang="en-US" b="1" baseline="30000" dirty="0"/>
              <a:t>0 </a:t>
            </a:r>
            <a:r>
              <a:rPr lang="en-US" b="1" dirty="0"/>
              <a:t>mesons appear to be </a:t>
            </a:r>
            <a:r>
              <a:rPr lang="en-US" b="1" dirty="0">
                <a:solidFill>
                  <a:srgbClr val="FF0000"/>
                </a:solidFill>
              </a:rPr>
              <a:t>diffused in the presence of QGP </a:t>
            </a:r>
            <a:r>
              <a:rPr lang="en-US" b="1" dirty="0"/>
              <a:t>at LHC</a:t>
            </a:r>
          </a:p>
        </p:txBody>
      </p:sp>
      <p:sp>
        <p:nvSpPr>
          <p:cNvPr id="18" name="TextBox 17">
            <a:extLst>
              <a:ext uri="{FF2B5EF4-FFF2-40B4-BE49-F238E27FC236}">
                <a16:creationId xmlns:a16="http://schemas.microsoft.com/office/drawing/2014/main" id="{6A86CB64-33AF-F864-6F12-FEF19996CB3A}"/>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Open Charm Diffusion in Jets (5 </a:t>
            </a:r>
            <a:r>
              <a:rPr lang="en-US" sz="2800" b="1" dirty="0" err="1">
                <a:solidFill>
                  <a:schemeClr val="bg1"/>
                </a:solidFill>
                <a:highlight>
                  <a:srgbClr val="000000"/>
                </a:highlight>
                <a:latin typeface="+mj-lt"/>
              </a:rPr>
              <a:t>TeV</a:t>
            </a:r>
            <a:r>
              <a:rPr lang="en-US" sz="2800" b="1" dirty="0">
                <a:solidFill>
                  <a:schemeClr val="bg1"/>
                </a:solidFill>
                <a:highlight>
                  <a:srgbClr val="000000"/>
                </a:highlight>
                <a:latin typeface="+mj-lt"/>
              </a:rPr>
              <a:t>) </a:t>
            </a:r>
          </a:p>
        </p:txBody>
      </p:sp>
      <p:sp>
        <p:nvSpPr>
          <p:cNvPr id="19" name="Date Placeholder 18">
            <a:extLst>
              <a:ext uri="{FF2B5EF4-FFF2-40B4-BE49-F238E27FC236}">
                <a16:creationId xmlns:a16="http://schemas.microsoft.com/office/drawing/2014/main" id="{BF2DAC44-6B80-28BD-FA3A-D7ACC16B9799}"/>
              </a:ext>
            </a:extLst>
          </p:cNvPr>
          <p:cNvSpPr>
            <a:spLocks noGrp="1"/>
          </p:cNvSpPr>
          <p:nvPr>
            <p:ph type="dt" sz="half" idx="10"/>
          </p:nvPr>
        </p:nvSpPr>
        <p:spPr/>
        <p:txBody>
          <a:bodyPr/>
          <a:lstStyle/>
          <a:p>
            <a:r>
              <a:rPr lang="en-US"/>
              <a:t>1/30/23</a:t>
            </a:r>
          </a:p>
        </p:txBody>
      </p:sp>
      <p:sp>
        <p:nvSpPr>
          <p:cNvPr id="20" name="Footer Placeholder 19">
            <a:extLst>
              <a:ext uri="{FF2B5EF4-FFF2-40B4-BE49-F238E27FC236}">
                <a16:creationId xmlns:a16="http://schemas.microsoft.com/office/drawing/2014/main" id="{07C6933A-96CE-B8A6-DA29-F0ACA633BF93}"/>
              </a:ext>
            </a:extLst>
          </p:cNvPr>
          <p:cNvSpPr>
            <a:spLocks noGrp="1"/>
          </p:cNvSpPr>
          <p:nvPr>
            <p:ph type="ftr" sz="quarter" idx="11"/>
          </p:nvPr>
        </p:nvSpPr>
        <p:spPr/>
        <p:txBody>
          <a:bodyPr/>
          <a:lstStyle/>
          <a:p>
            <a:r>
              <a:rPr lang="en-US"/>
              <a:t>Diptanil Roy, Rutgers Talk 2023</a:t>
            </a:r>
          </a:p>
        </p:txBody>
      </p:sp>
      <p:sp>
        <p:nvSpPr>
          <p:cNvPr id="21" name="Slide Number Placeholder 20">
            <a:extLst>
              <a:ext uri="{FF2B5EF4-FFF2-40B4-BE49-F238E27FC236}">
                <a16:creationId xmlns:a16="http://schemas.microsoft.com/office/drawing/2014/main" id="{119BA658-EF01-51A7-BB56-614671A18DB8}"/>
              </a:ext>
            </a:extLst>
          </p:cNvPr>
          <p:cNvSpPr>
            <a:spLocks noGrp="1"/>
          </p:cNvSpPr>
          <p:nvPr>
            <p:ph type="sldNum" sz="quarter" idx="12"/>
          </p:nvPr>
        </p:nvSpPr>
        <p:spPr/>
        <p:txBody>
          <a:bodyPr/>
          <a:lstStyle/>
          <a:p>
            <a:fld id="{BEFDC923-9BD5-E542-AAD9-237EDB49B908}" type="slidenum">
              <a:rPr lang="en-US" smtClean="0"/>
              <a:t>28</a:t>
            </a:fld>
            <a:endParaRPr lang="en-US"/>
          </a:p>
        </p:txBody>
      </p:sp>
    </p:spTree>
    <p:extLst>
      <p:ext uri="{BB962C8B-B14F-4D97-AF65-F5344CB8AC3E}">
        <p14:creationId xmlns:p14="http://schemas.microsoft.com/office/powerpoint/2010/main" val="3734491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1E464-AF07-9C85-5A7A-14DB6BA30ADA}"/>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Open Charm Jets in Medium (Quenching) </a:t>
            </a:r>
          </a:p>
        </p:txBody>
      </p:sp>
      <p:pic>
        <p:nvPicPr>
          <p:cNvPr id="3" name="Picture 2">
            <a:extLst>
              <a:ext uri="{FF2B5EF4-FFF2-40B4-BE49-F238E27FC236}">
                <a16:creationId xmlns:a16="http://schemas.microsoft.com/office/drawing/2014/main" id="{D2CC28BB-E66B-0598-6BF2-DF1D115E93D5}"/>
              </a:ext>
            </a:extLst>
          </p:cNvPr>
          <p:cNvPicPr>
            <a:picLocks noChangeAspect="1"/>
          </p:cNvPicPr>
          <p:nvPr/>
        </p:nvPicPr>
        <p:blipFill>
          <a:blip r:embed="rId2"/>
          <a:stretch>
            <a:fillRect/>
          </a:stretch>
        </p:blipFill>
        <p:spPr>
          <a:xfrm>
            <a:off x="2533651" y="985157"/>
            <a:ext cx="4470400" cy="4343400"/>
          </a:xfrm>
          <a:prstGeom prst="rect">
            <a:avLst/>
          </a:prstGeom>
        </p:spPr>
      </p:pic>
      <p:pic>
        <p:nvPicPr>
          <p:cNvPr id="4" name="Picture 3">
            <a:extLst>
              <a:ext uri="{FF2B5EF4-FFF2-40B4-BE49-F238E27FC236}">
                <a16:creationId xmlns:a16="http://schemas.microsoft.com/office/drawing/2014/main" id="{DABF7083-FF17-3B93-A726-890F67CFD5C3}"/>
              </a:ext>
            </a:extLst>
          </p:cNvPr>
          <p:cNvPicPr>
            <a:picLocks noChangeAspect="1"/>
          </p:cNvPicPr>
          <p:nvPr/>
        </p:nvPicPr>
        <p:blipFill>
          <a:blip r:embed="rId3"/>
          <a:stretch>
            <a:fillRect/>
          </a:stretch>
        </p:blipFill>
        <p:spPr>
          <a:xfrm>
            <a:off x="7517491" y="1251857"/>
            <a:ext cx="4254500" cy="4076700"/>
          </a:xfrm>
          <a:prstGeom prst="rect">
            <a:avLst/>
          </a:prstGeom>
        </p:spPr>
      </p:pic>
      <p:sp>
        <p:nvSpPr>
          <p:cNvPr id="7" name="TextBox 6">
            <a:extLst>
              <a:ext uri="{FF2B5EF4-FFF2-40B4-BE49-F238E27FC236}">
                <a16:creationId xmlns:a16="http://schemas.microsoft.com/office/drawing/2014/main" id="{EAFD5A89-06B8-3D4A-1791-6654185AEFB6}"/>
              </a:ext>
            </a:extLst>
          </p:cNvPr>
          <p:cNvSpPr txBox="1"/>
          <p:nvPr/>
        </p:nvSpPr>
        <p:spPr>
          <a:xfrm>
            <a:off x="3310163" y="5334000"/>
            <a:ext cx="8153400" cy="1143070"/>
          </a:xfrm>
          <a:prstGeom prst="rect">
            <a:avLst/>
          </a:prstGeom>
          <a:noFill/>
        </p:spPr>
        <p:txBody>
          <a:bodyPr wrap="square">
            <a:spAutoFit/>
          </a:bodyPr>
          <a:lstStyle/>
          <a:p>
            <a:pPr algn="ctr" rtl="0" eaLnBrk="1" latinLnBrk="0" hangingPunct="1">
              <a:lnSpc>
                <a:spcPct val="150000"/>
              </a:lnSpc>
              <a:spcBef>
                <a:spcPts val="0"/>
              </a:spcBef>
              <a:spcAft>
                <a:spcPts val="0"/>
              </a:spcAft>
              <a:buClrTx/>
              <a:buSzPts val="2000"/>
            </a:pPr>
            <a:r>
              <a:rPr lang="en-US" sz="2400" b="1" kern="1200" dirty="0">
                <a:solidFill>
                  <a:srgbClr val="FF0000"/>
                </a:solidFill>
                <a:effectLst/>
                <a:ea typeface="+mn-ea"/>
                <a:cs typeface="Times New Roman" panose="02020603050405020304" pitchFamily="18" charset="0"/>
              </a:rPr>
              <a:t>Strong in-medium suppression for D</a:t>
            </a:r>
            <a:r>
              <a:rPr lang="en-US" sz="2400" b="1" kern="1200" baseline="30000" dirty="0">
                <a:solidFill>
                  <a:srgbClr val="FF0000"/>
                </a:solidFill>
                <a:effectLst/>
                <a:ea typeface="+mn-ea"/>
                <a:cs typeface="Times New Roman" panose="02020603050405020304" pitchFamily="18" charset="0"/>
              </a:rPr>
              <a:t>0</a:t>
            </a:r>
            <a:r>
              <a:rPr lang="en-US" sz="2400" b="1" kern="1200" dirty="0">
                <a:solidFill>
                  <a:srgbClr val="FF0000"/>
                </a:solidFill>
                <a:effectLst/>
                <a:ea typeface="+mn-ea"/>
                <a:cs typeface="Times New Roman" panose="02020603050405020304" pitchFamily="18" charset="0"/>
              </a:rPr>
              <a:t>-tagged jets at low </a:t>
            </a:r>
            <a:r>
              <a:rPr lang="en-US" sz="2400" b="1" kern="1200" dirty="0" err="1">
                <a:solidFill>
                  <a:srgbClr val="FF0000"/>
                </a:solidFill>
                <a:effectLst/>
                <a:ea typeface="+mn-ea"/>
                <a:cs typeface="Times New Roman" panose="02020603050405020304" pitchFamily="18" charset="0"/>
              </a:rPr>
              <a:t>p</a:t>
            </a:r>
            <a:r>
              <a:rPr lang="en-US" sz="2400" b="1" kern="1200" baseline="-25000" dirty="0" err="1">
                <a:solidFill>
                  <a:srgbClr val="FF0000"/>
                </a:solidFill>
                <a:effectLst/>
                <a:ea typeface="+mn-ea"/>
                <a:cs typeface="Times New Roman" panose="02020603050405020304" pitchFamily="18" charset="0"/>
              </a:rPr>
              <a:t>T,jet</a:t>
            </a:r>
            <a:r>
              <a:rPr lang="en-US" sz="2400" b="1" kern="1200" baseline="-25000" dirty="0">
                <a:solidFill>
                  <a:srgbClr val="FF0000"/>
                </a:solidFill>
                <a:effectLst/>
                <a:ea typeface="+mn-ea"/>
                <a:cs typeface="Times New Roman" panose="02020603050405020304" pitchFamily="18" charset="0"/>
              </a:rPr>
              <a:t> </a:t>
            </a:r>
            <a:r>
              <a:rPr lang="en-US" sz="2400" b="1" kern="1200" dirty="0">
                <a:solidFill>
                  <a:srgbClr val="FF0000"/>
                </a:solidFill>
                <a:effectLst/>
                <a:ea typeface="+mn-ea"/>
                <a:cs typeface="Times New Roman" panose="02020603050405020304" pitchFamily="18" charset="0"/>
              </a:rPr>
              <a:t>at 200 GeV from STAR and 5.02 </a:t>
            </a:r>
            <a:r>
              <a:rPr lang="en-US" sz="2400" b="1" kern="1200" dirty="0" err="1">
                <a:solidFill>
                  <a:srgbClr val="FF0000"/>
                </a:solidFill>
                <a:effectLst/>
                <a:ea typeface="+mn-ea"/>
                <a:cs typeface="Times New Roman" panose="02020603050405020304" pitchFamily="18" charset="0"/>
              </a:rPr>
              <a:t>TeV</a:t>
            </a:r>
            <a:r>
              <a:rPr lang="en-US" sz="2400" b="1" kern="1200" dirty="0">
                <a:solidFill>
                  <a:srgbClr val="FF0000"/>
                </a:solidFill>
                <a:effectLst/>
                <a:ea typeface="+mn-ea"/>
                <a:cs typeface="Times New Roman" panose="02020603050405020304" pitchFamily="18" charset="0"/>
              </a:rPr>
              <a:t> from ALICE </a:t>
            </a:r>
            <a:endParaRPr lang="en-US" sz="2400" b="1" dirty="0">
              <a:solidFill>
                <a:srgbClr val="FF0000"/>
              </a:solidFill>
              <a:effectLst/>
            </a:endParaRPr>
          </a:p>
        </p:txBody>
      </p:sp>
      <p:pic>
        <p:nvPicPr>
          <p:cNvPr id="8" name="Picture 7">
            <a:extLst>
              <a:ext uri="{FF2B5EF4-FFF2-40B4-BE49-F238E27FC236}">
                <a16:creationId xmlns:a16="http://schemas.microsoft.com/office/drawing/2014/main" id="{5EB1E29F-170D-0A7D-6688-B8D62986FB15}"/>
              </a:ext>
            </a:extLst>
          </p:cNvPr>
          <p:cNvPicPr>
            <a:picLocks noChangeAspect="1"/>
          </p:cNvPicPr>
          <p:nvPr/>
        </p:nvPicPr>
        <p:blipFill rotWithShape="1">
          <a:blip r:embed="rId4"/>
          <a:srcRect t="10979"/>
          <a:stretch/>
        </p:blipFill>
        <p:spPr>
          <a:xfrm>
            <a:off x="166200" y="1953608"/>
            <a:ext cx="2240262" cy="2950783"/>
          </a:xfrm>
          <a:prstGeom prst="rect">
            <a:avLst/>
          </a:prstGeom>
        </p:spPr>
      </p:pic>
      <p:sp>
        <p:nvSpPr>
          <p:cNvPr id="9" name="Date Placeholder 8">
            <a:extLst>
              <a:ext uri="{FF2B5EF4-FFF2-40B4-BE49-F238E27FC236}">
                <a16:creationId xmlns:a16="http://schemas.microsoft.com/office/drawing/2014/main" id="{C94FD1D8-45B4-2B0E-FC29-3E9F073C71C9}"/>
              </a:ext>
            </a:extLst>
          </p:cNvPr>
          <p:cNvSpPr>
            <a:spLocks noGrp="1"/>
          </p:cNvSpPr>
          <p:nvPr>
            <p:ph type="dt" sz="half" idx="10"/>
          </p:nvPr>
        </p:nvSpPr>
        <p:spPr/>
        <p:txBody>
          <a:bodyPr/>
          <a:lstStyle/>
          <a:p>
            <a:r>
              <a:rPr lang="en-US"/>
              <a:t>1/30/23</a:t>
            </a:r>
          </a:p>
        </p:txBody>
      </p:sp>
      <p:sp>
        <p:nvSpPr>
          <p:cNvPr id="10" name="Footer Placeholder 9">
            <a:extLst>
              <a:ext uri="{FF2B5EF4-FFF2-40B4-BE49-F238E27FC236}">
                <a16:creationId xmlns:a16="http://schemas.microsoft.com/office/drawing/2014/main" id="{BF91F4F9-4322-BE5A-03C7-F6BF24512B0F}"/>
              </a:ext>
            </a:extLst>
          </p:cNvPr>
          <p:cNvSpPr>
            <a:spLocks noGrp="1"/>
          </p:cNvSpPr>
          <p:nvPr>
            <p:ph type="ftr" sz="quarter" idx="11"/>
          </p:nvPr>
        </p:nvSpPr>
        <p:spPr/>
        <p:txBody>
          <a:bodyPr/>
          <a:lstStyle/>
          <a:p>
            <a:r>
              <a:rPr lang="en-US"/>
              <a:t>Diptanil Roy, Rutgers Talk 2023</a:t>
            </a:r>
          </a:p>
        </p:txBody>
      </p:sp>
      <p:sp>
        <p:nvSpPr>
          <p:cNvPr id="11" name="Slide Number Placeholder 10">
            <a:extLst>
              <a:ext uri="{FF2B5EF4-FFF2-40B4-BE49-F238E27FC236}">
                <a16:creationId xmlns:a16="http://schemas.microsoft.com/office/drawing/2014/main" id="{28B24D98-970D-E514-90AA-23054B50B569}"/>
              </a:ext>
            </a:extLst>
          </p:cNvPr>
          <p:cNvSpPr>
            <a:spLocks noGrp="1"/>
          </p:cNvSpPr>
          <p:nvPr>
            <p:ph type="sldNum" sz="quarter" idx="12"/>
          </p:nvPr>
        </p:nvSpPr>
        <p:spPr/>
        <p:txBody>
          <a:bodyPr/>
          <a:lstStyle/>
          <a:p>
            <a:fld id="{BEFDC923-9BD5-E542-AAD9-237EDB49B908}" type="slidenum">
              <a:rPr lang="en-US" smtClean="0"/>
              <a:t>29</a:t>
            </a:fld>
            <a:endParaRPr lang="en-US"/>
          </a:p>
        </p:txBody>
      </p:sp>
    </p:spTree>
    <p:extLst>
      <p:ext uri="{BB962C8B-B14F-4D97-AF65-F5344CB8AC3E}">
        <p14:creationId xmlns:p14="http://schemas.microsoft.com/office/powerpoint/2010/main" val="1330749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0B09B-8C42-C1FE-3ECC-F55A53F32ACA}"/>
              </a:ext>
            </a:extLst>
          </p:cNvPr>
          <p:cNvSpPr txBox="1"/>
          <p:nvPr/>
        </p:nvSpPr>
        <p:spPr>
          <a:xfrm>
            <a:off x="0" y="61784"/>
            <a:ext cx="6096000" cy="523220"/>
          </a:xfrm>
          <a:prstGeom prst="rect">
            <a:avLst/>
          </a:prstGeom>
          <a:noFill/>
        </p:spPr>
        <p:txBody>
          <a:bodyPr wrap="square" rtlCol="0">
            <a:spAutoFit/>
          </a:bodyPr>
          <a:lstStyle/>
          <a:p>
            <a:r>
              <a:rPr lang="en-US" sz="2800" b="1" dirty="0">
                <a:solidFill>
                  <a:schemeClr val="bg1"/>
                </a:solidFill>
                <a:highlight>
                  <a:srgbClr val="000000"/>
                </a:highlight>
                <a:latin typeface="+mj-lt"/>
              </a:rPr>
              <a:t>Quark-Gluon Plasma (QGP)</a:t>
            </a:r>
          </a:p>
        </p:txBody>
      </p:sp>
      <p:pic>
        <p:nvPicPr>
          <p:cNvPr id="3" name="Picture 2">
            <a:extLst>
              <a:ext uri="{FF2B5EF4-FFF2-40B4-BE49-F238E27FC236}">
                <a16:creationId xmlns:a16="http://schemas.microsoft.com/office/drawing/2014/main" id="{638E9CD5-FE9E-7F7F-8B95-0ECD62BDE461}"/>
              </a:ext>
            </a:extLst>
          </p:cNvPr>
          <p:cNvPicPr>
            <a:picLocks noChangeAspect="1"/>
          </p:cNvPicPr>
          <p:nvPr/>
        </p:nvPicPr>
        <p:blipFill rotWithShape="1">
          <a:blip r:embed="rId3"/>
          <a:srcRect r="67770"/>
          <a:stretch/>
        </p:blipFill>
        <p:spPr>
          <a:xfrm>
            <a:off x="722508" y="3720414"/>
            <a:ext cx="1847199" cy="2463706"/>
          </a:xfrm>
          <a:prstGeom prst="rect">
            <a:avLst/>
          </a:prstGeom>
        </p:spPr>
      </p:pic>
      <p:pic>
        <p:nvPicPr>
          <p:cNvPr id="4" name="Picture 3">
            <a:extLst>
              <a:ext uri="{FF2B5EF4-FFF2-40B4-BE49-F238E27FC236}">
                <a16:creationId xmlns:a16="http://schemas.microsoft.com/office/drawing/2014/main" id="{1E73EE81-67F2-E42C-A467-6A3F65270960}"/>
              </a:ext>
            </a:extLst>
          </p:cNvPr>
          <p:cNvPicPr>
            <a:picLocks noChangeAspect="1"/>
          </p:cNvPicPr>
          <p:nvPr/>
        </p:nvPicPr>
        <p:blipFill rotWithShape="1">
          <a:blip r:embed="rId4"/>
          <a:srcRect l="55253" r="4975" b="11835"/>
          <a:stretch/>
        </p:blipFill>
        <p:spPr>
          <a:xfrm>
            <a:off x="416209" y="323394"/>
            <a:ext cx="2354216" cy="2243360"/>
          </a:xfrm>
          <a:prstGeom prst="rect">
            <a:avLst/>
          </a:prstGeom>
        </p:spPr>
      </p:pic>
      <p:pic>
        <p:nvPicPr>
          <p:cNvPr id="6" name="Picture 5">
            <a:extLst>
              <a:ext uri="{FF2B5EF4-FFF2-40B4-BE49-F238E27FC236}">
                <a16:creationId xmlns:a16="http://schemas.microsoft.com/office/drawing/2014/main" id="{6FE51FC1-BE50-CAAE-62F5-5E1C27F81E65}"/>
              </a:ext>
            </a:extLst>
          </p:cNvPr>
          <p:cNvPicPr>
            <a:picLocks noChangeAspect="1"/>
          </p:cNvPicPr>
          <p:nvPr/>
        </p:nvPicPr>
        <p:blipFill rotWithShape="1">
          <a:blip r:embed="rId5"/>
          <a:srcRect l="88632" t="88959" r="1394" b="1819"/>
          <a:stretch/>
        </p:blipFill>
        <p:spPr>
          <a:xfrm>
            <a:off x="81016" y="5850122"/>
            <a:ext cx="775252" cy="308112"/>
          </a:xfrm>
          <a:prstGeom prst="rect">
            <a:avLst/>
          </a:prstGeom>
        </p:spPr>
      </p:pic>
      <p:sp>
        <p:nvSpPr>
          <p:cNvPr id="8" name="TextBox 7">
            <a:extLst>
              <a:ext uri="{FF2B5EF4-FFF2-40B4-BE49-F238E27FC236}">
                <a16:creationId xmlns:a16="http://schemas.microsoft.com/office/drawing/2014/main" id="{77611BC7-C23F-CF56-C573-18A34C2B769E}"/>
              </a:ext>
            </a:extLst>
          </p:cNvPr>
          <p:cNvSpPr txBox="1"/>
          <p:nvPr/>
        </p:nvSpPr>
        <p:spPr>
          <a:xfrm rot="16200000">
            <a:off x="1999149" y="2678649"/>
            <a:ext cx="2251001" cy="369332"/>
          </a:xfrm>
          <a:prstGeom prst="rect">
            <a:avLst/>
          </a:prstGeom>
          <a:noFill/>
        </p:spPr>
        <p:txBody>
          <a:bodyPr wrap="none" rtlCol="0">
            <a:spAutoFit/>
          </a:bodyPr>
          <a:lstStyle/>
          <a:p>
            <a:r>
              <a:rPr lang="en-US" dirty="0"/>
              <a:t>Temperature ~ 10</a:t>
            </a:r>
            <a:r>
              <a:rPr lang="en-US" baseline="30000" dirty="0"/>
              <a:t>12</a:t>
            </a:r>
            <a:r>
              <a:rPr lang="en-US" dirty="0"/>
              <a:t> K</a:t>
            </a:r>
          </a:p>
        </p:txBody>
      </p:sp>
      <p:pic>
        <p:nvPicPr>
          <p:cNvPr id="1028" name="Picture 4" descr="Hand drawn arrow Icon 2930272">
            <a:extLst>
              <a:ext uri="{FF2B5EF4-FFF2-40B4-BE49-F238E27FC236}">
                <a16:creationId xmlns:a16="http://schemas.microsoft.com/office/drawing/2014/main" id="{670F0357-EE36-59F0-892E-8A6218C7B8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9772" y="1418781"/>
            <a:ext cx="1708849" cy="4020435"/>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13">
            <a:extLst>
              <a:ext uri="{FF2B5EF4-FFF2-40B4-BE49-F238E27FC236}">
                <a16:creationId xmlns:a16="http://schemas.microsoft.com/office/drawing/2014/main" id="{D1813EFF-1D3B-8B05-D1FE-0A28F60FFA49}"/>
              </a:ext>
            </a:extLst>
          </p:cNvPr>
          <p:cNvSpPr>
            <a:spLocks noGrp="1"/>
          </p:cNvSpPr>
          <p:nvPr>
            <p:ph type="dt" sz="half" idx="10"/>
          </p:nvPr>
        </p:nvSpPr>
        <p:spPr/>
        <p:txBody>
          <a:bodyPr/>
          <a:lstStyle/>
          <a:p>
            <a:r>
              <a:rPr lang="en-US"/>
              <a:t>1/30/23</a:t>
            </a:r>
          </a:p>
        </p:txBody>
      </p:sp>
      <p:sp>
        <p:nvSpPr>
          <p:cNvPr id="15" name="Footer Placeholder 14">
            <a:extLst>
              <a:ext uri="{FF2B5EF4-FFF2-40B4-BE49-F238E27FC236}">
                <a16:creationId xmlns:a16="http://schemas.microsoft.com/office/drawing/2014/main" id="{F0F8B121-62A7-CE38-2C11-C611BC9B99DE}"/>
              </a:ext>
            </a:extLst>
          </p:cNvPr>
          <p:cNvSpPr>
            <a:spLocks noGrp="1"/>
          </p:cNvSpPr>
          <p:nvPr>
            <p:ph type="ftr" sz="quarter" idx="11"/>
          </p:nvPr>
        </p:nvSpPr>
        <p:spPr/>
        <p:txBody>
          <a:bodyPr/>
          <a:lstStyle/>
          <a:p>
            <a:r>
              <a:rPr lang="en-US"/>
              <a:t>Diptanil Roy, Rutgers Talk 2023</a:t>
            </a:r>
          </a:p>
        </p:txBody>
      </p:sp>
      <p:sp>
        <p:nvSpPr>
          <p:cNvPr id="16" name="Slide Number Placeholder 15">
            <a:extLst>
              <a:ext uri="{FF2B5EF4-FFF2-40B4-BE49-F238E27FC236}">
                <a16:creationId xmlns:a16="http://schemas.microsoft.com/office/drawing/2014/main" id="{DBA89F66-69D3-FB27-DF0F-4E887731DAF5}"/>
              </a:ext>
            </a:extLst>
          </p:cNvPr>
          <p:cNvSpPr>
            <a:spLocks noGrp="1"/>
          </p:cNvSpPr>
          <p:nvPr>
            <p:ph type="sldNum" sz="quarter" idx="12"/>
          </p:nvPr>
        </p:nvSpPr>
        <p:spPr/>
        <p:txBody>
          <a:bodyPr/>
          <a:lstStyle/>
          <a:p>
            <a:fld id="{BEFDC923-9BD5-E542-AAD9-237EDB49B908}" type="slidenum">
              <a:rPr lang="en-US" smtClean="0"/>
              <a:t>3</a:t>
            </a:fld>
            <a:endParaRPr lang="en-US"/>
          </a:p>
        </p:txBody>
      </p:sp>
    </p:spTree>
    <p:extLst>
      <p:ext uri="{BB962C8B-B14F-4D97-AF65-F5344CB8AC3E}">
        <p14:creationId xmlns:p14="http://schemas.microsoft.com/office/powerpoint/2010/main" val="380067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FD5A89-06B8-3D4A-1791-6654185AEFB6}"/>
              </a:ext>
            </a:extLst>
          </p:cNvPr>
          <p:cNvSpPr txBox="1"/>
          <p:nvPr/>
        </p:nvSpPr>
        <p:spPr>
          <a:xfrm>
            <a:off x="3310163" y="5334000"/>
            <a:ext cx="8153400" cy="589072"/>
          </a:xfrm>
          <a:prstGeom prst="rect">
            <a:avLst/>
          </a:prstGeom>
          <a:noFill/>
        </p:spPr>
        <p:txBody>
          <a:bodyPr wrap="square">
            <a:spAutoFit/>
          </a:bodyPr>
          <a:lstStyle/>
          <a:p>
            <a:pPr algn="ctr" rtl="0" eaLnBrk="1" latinLnBrk="0" hangingPunct="1">
              <a:lnSpc>
                <a:spcPct val="150000"/>
              </a:lnSpc>
              <a:spcBef>
                <a:spcPts val="0"/>
              </a:spcBef>
              <a:spcAft>
                <a:spcPts val="0"/>
              </a:spcAft>
              <a:buClrTx/>
              <a:buSzPts val="2000"/>
            </a:pPr>
            <a:r>
              <a:rPr lang="en-US" sz="2400" b="1" kern="1200" dirty="0">
                <a:solidFill>
                  <a:srgbClr val="FF0000"/>
                </a:solidFill>
                <a:effectLst/>
                <a:ea typeface="+mn-ea"/>
                <a:cs typeface="Times New Roman" panose="02020603050405020304" pitchFamily="18" charset="0"/>
              </a:rPr>
              <a:t>No diffusion observed with D0 </a:t>
            </a:r>
            <a:r>
              <a:rPr lang="en-US" sz="2400" b="1" kern="1200" dirty="0" err="1">
                <a:solidFill>
                  <a:srgbClr val="FF0000"/>
                </a:solidFill>
                <a:effectLst/>
                <a:ea typeface="+mn-ea"/>
                <a:cs typeface="Times New Roman" panose="02020603050405020304" pitchFamily="18" charset="0"/>
              </a:rPr>
              <a:t>p</a:t>
            </a:r>
            <a:r>
              <a:rPr lang="en-US" sz="2400" b="1" kern="1200" baseline="-25000" dirty="0" err="1">
                <a:solidFill>
                  <a:srgbClr val="FF0000"/>
                </a:solidFill>
                <a:effectLst/>
                <a:ea typeface="+mn-ea"/>
                <a:cs typeface="Times New Roman" panose="02020603050405020304" pitchFamily="18" charset="0"/>
              </a:rPr>
              <a:t>T</a:t>
            </a:r>
            <a:r>
              <a:rPr lang="en-US" sz="2400" b="1" kern="1200" dirty="0">
                <a:solidFill>
                  <a:srgbClr val="FF0000"/>
                </a:solidFill>
                <a:effectLst/>
                <a:ea typeface="+mn-ea"/>
                <a:cs typeface="Times New Roman" panose="02020603050405020304" pitchFamily="18" charset="0"/>
              </a:rPr>
              <a:t> &gt; 5 GeV</a:t>
            </a:r>
            <a:endParaRPr lang="en-US" sz="2400" b="1" dirty="0">
              <a:solidFill>
                <a:srgbClr val="FF0000"/>
              </a:solidFill>
              <a:effectLst/>
            </a:endParaRPr>
          </a:p>
        </p:txBody>
      </p:sp>
      <p:pic>
        <p:nvPicPr>
          <p:cNvPr id="8" name="Picture 7">
            <a:extLst>
              <a:ext uri="{FF2B5EF4-FFF2-40B4-BE49-F238E27FC236}">
                <a16:creationId xmlns:a16="http://schemas.microsoft.com/office/drawing/2014/main" id="{5EB1E29F-170D-0A7D-6688-B8D62986FB15}"/>
              </a:ext>
            </a:extLst>
          </p:cNvPr>
          <p:cNvPicPr>
            <a:picLocks noChangeAspect="1"/>
          </p:cNvPicPr>
          <p:nvPr/>
        </p:nvPicPr>
        <p:blipFill rotWithShape="1">
          <a:blip r:embed="rId2"/>
          <a:srcRect t="10979"/>
          <a:stretch/>
        </p:blipFill>
        <p:spPr>
          <a:xfrm>
            <a:off x="217714" y="1953608"/>
            <a:ext cx="2240262" cy="2950783"/>
          </a:xfrm>
          <a:prstGeom prst="rect">
            <a:avLst/>
          </a:prstGeom>
        </p:spPr>
      </p:pic>
      <p:pic>
        <p:nvPicPr>
          <p:cNvPr id="5" name="Picture 4">
            <a:extLst>
              <a:ext uri="{FF2B5EF4-FFF2-40B4-BE49-F238E27FC236}">
                <a16:creationId xmlns:a16="http://schemas.microsoft.com/office/drawing/2014/main" id="{5C013DE6-3245-D1DC-7455-52E48FC3408E}"/>
              </a:ext>
            </a:extLst>
          </p:cNvPr>
          <p:cNvPicPr>
            <a:picLocks noChangeAspect="1"/>
          </p:cNvPicPr>
          <p:nvPr/>
        </p:nvPicPr>
        <p:blipFill>
          <a:blip r:embed="rId3"/>
          <a:stretch>
            <a:fillRect/>
          </a:stretch>
        </p:blipFill>
        <p:spPr>
          <a:xfrm>
            <a:off x="2601686" y="927074"/>
            <a:ext cx="9274628" cy="4256345"/>
          </a:xfrm>
          <a:prstGeom prst="rect">
            <a:avLst/>
          </a:prstGeom>
        </p:spPr>
      </p:pic>
      <p:sp>
        <p:nvSpPr>
          <p:cNvPr id="9" name="TextBox 8">
            <a:extLst>
              <a:ext uri="{FF2B5EF4-FFF2-40B4-BE49-F238E27FC236}">
                <a16:creationId xmlns:a16="http://schemas.microsoft.com/office/drawing/2014/main" id="{1160885C-D5F7-E44B-C9B8-8386DAFB4BDB}"/>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Open Charm Diffusion in jet (5 </a:t>
            </a:r>
            <a:r>
              <a:rPr lang="en-US" sz="2800" b="1" dirty="0" err="1">
                <a:solidFill>
                  <a:schemeClr val="bg1"/>
                </a:solidFill>
                <a:highlight>
                  <a:srgbClr val="000000"/>
                </a:highlight>
                <a:latin typeface="+mj-lt"/>
              </a:rPr>
              <a:t>TeV</a:t>
            </a:r>
            <a:r>
              <a:rPr lang="en-US" sz="2800" b="1" dirty="0">
                <a:solidFill>
                  <a:schemeClr val="bg1"/>
                </a:solidFill>
                <a:highlight>
                  <a:srgbClr val="000000"/>
                </a:highlight>
                <a:latin typeface="+mj-lt"/>
              </a:rPr>
              <a:t>) </a:t>
            </a:r>
          </a:p>
        </p:txBody>
      </p:sp>
      <p:sp>
        <p:nvSpPr>
          <p:cNvPr id="10" name="Date Placeholder 9">
            <a:extLst>
              <a:ext uri="{FF2B5EF4-FFF2-40B4-BE49-F238E27FC236}">
                <a16:creationId xmlns:a16="http://schemas.microsoft.com/office/drawing/2014/main" id="{A1C1328B-0BDA-CFD8-1FBB-7C5810A6066F}"/>
              </a:ext>
            </a:extLst>
          </p:cNvPr>
          <p:cNvSpPr>
            <a:spLocks noGrp="1"/>
          </p:cNvSpPr>
          <p:nvPr>
            <p:ph type="dt" sz="half" idx="10"/>
          </p:nvPr>
        </p:nvSpPr>
        <p:spPr/>
        <p:txBody>
          <a:bodyPr/>
          <a:lstStyle/>
          <a:p>
            <a:r>
              <a:rPr lang="en-US"/>
              <a:t>1/30/23</a:t>
            </a:r>
          </a:p>
        </p:txBody>
      </p:sp>
      <p:sp>
        <p:nvSpPr>
          <p:cNvPr id="11" name="Footer Placeholder 10">
            <a:extLst>
              <a:ext uri="{FF2B5EF4-FFF2-40B4-BE49-F238E27FC236}">
                <a16:creationId xmlns:a16="http://schemas.microsoft.com/office/drawing/2014/main" id="{5BB3A4A1-5BB8-53D4-FAC7-EAABCFE1AF02}"/>
              </a:ext>
            </a:extLst>
          </p:cNvPr>
          <p:cNvSpPr>
            <a:spLocks noGrp="1"/>
          </p:cNvSpPr>
          <p:nvPr>
            <p:ph type="ftr" sz="quarter" idx="11"/>
          </p:nvPr>
        </p:nvSpPr>
        <p:spPr/>
        <p:txBody>
          <a:bodyPr/>
          <a:lstStyle/>
          <a:p>
            <a:r>
              <a:rPr lang="en-US"/>
              <a:t>Diptanil Roy, Rutgers Talk 2023</a:t>
            </a:r>
          </a:p>
        </p:txBody>
      </p:sp>
      <p:sp>
        <p:nvSpPr>
          <p:cNvPr id="12" name="Slide Number Placeholder 11">
            <a:extLst>
              <a:ext uri="{FF2B5EF4-FFF2-40B4-BE49-F238E27FC236}">
                <a16:creationId xmlns:a16="http://schemas.microsoft.com/office/drawing/2014/main" id="{AB55DB40-6253-754B-CCAC-AA9BE036527F}"/>
              </a:ext>
            </a:extLst>
          </p:cNvPr>
          <p:cNvSpPr>
            <a:spLocks noGrp="1"/>
          </p:cNvSpPr>
          <p:nvPr>
            <p:ph type="sldNum" sz="quarter" idx="12"/>
          </p:nvPr>
        </p:nvSpPr>
        <p:spPr/>
        <p:txBody>
          <a:bodyPr/>
          <a:lstStyle/>
          <a:p>
            <a:fld id="{BEFDC923-9BD5-E542-AAD9-237EDB49B908}" type="slidenum">
              <a:rPr lang="en-US" smtClean="0"/>
              <a:t>30</a:t>
            </a:fld>
            <a:endParaRPr lang="en-US"/>
          </a:p>
        </p:txBody>
      </p:sp>
    </p:spTree>
    <p:extLst>
      <p:ext uri="{BB962C8B-B14F-4D97-AF65-F5344CB8AC3E}">
        <p14:creationId xmlns:p14="http://schemas.microsoft.com/office/powerpoint/2010/main" val="3314751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02C4D-845A-6AD0-FBAE-5AB5B43DD5C5}"/>
              </a:ext>
            </a:extLst>
          </p:cNvPr>
          <p:cNvSpPr txBox="1"/>
          <p:nvPr/>
        </p:nvSpPr>
        <p:spPr>
          <a:xfrm>
            <a:off x="0" y="61784"/>
            <a:ext cx="7822626" cy="523220"/>
          </a:xfrm>
          <a:prstGeom prst="rect">
            <a:avLst/>
          </a:prstGeom>
          <a:noFill/>
        </p:spPr>
        <p:txBody>
          <a:bodyPr wrap="square" rtlCol="0">
            <a:spAutoFit/>
          </a:bodyPr>
          <a:lstStyle/>
          <a:p>
            <a:r>
              <a:rPr lang="en-US" sz="2800" b="1" dirty="0">
                <a:solidFill>
                  <a:schemeClr val="bg1"/>
                </a:solidFill>
                <a:highlight>
                  <a:srgbClr val="000000"/>
                </a:highlight>
                <a:latin typeface="+mj-lt"/>
              </a:rPr>
              <a:t>Summary</a:t>
            </a:r>
          </a:p>
        </p:txBody>
      </p:sp>
      <p:sp>
        <p:nvSpPr>
          <p:cNvPr id="3" name="TextBox 2">
            <a:extLst>
              <a:ext uri="{FF2B5EF4-FFF2-40B4-BE49-F238E27FC236}">
                <a16:creationId xmlns:a16="http://schemas.microsoft.com/office/drawing/2014/main" id="{F680B653-5AF9-FC0A-9E77-14EE5BD06E87}"/>
              </a:ext>
            </a:extLst>
          </p:cNvPr>
          <p:cNvSpPr txBox="1"/>
          <p:nvPr/>
        </p:nvSpPr>
        <p:spPr>
          <a:xfrm>
            <a:off x="206829" y="527282"/>
            <a:ext cx="11519244" cy="18912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cs typeface="Times New Roman" panose="02020603050405020304" pitchFamily="18" charset="0"/>
              </a:rPr>
              <a:t>Probes of quark-gluon plasma come in all shapes, sizes, color, and flavor</a:t>
            </a:r>
          </a:p>
          <a:p>
            <a:pPr marL="285750" indent="-285750">
              <a:lnSpc>
                <a:spcPct val="150000"/>
              </a:lnSpc>
              <a:buFont typeface="Arial" panose="020B0604020202020204" pitchFamily="34" charset="0"/>
              <a:buChar char="•"/>
            </a:pPr>
            <a:r>
              <a:rPr lang="en-US" sz="2000" dirty="0">
                <a:cs typeface="Times New Roman" panose="02020603050405020304" pitchFamily="18" charset="0"/>
              </a:rPr>
              <a:t>Beam Energy Scan II at STAR is hunting for the ever-elusive critical point</a:t>
            </a:r>
          </a:p>
          <a:p>
            <a:pPr marL="285750" indent="-285750">
              <a:lnSpc>
                <a:spcPct val="150000"/>
              </a:lnSpc>
              <a:buFont typeface="Arial" panose="020B0604020202020204" pitchFamily="34" charset="0"/>
              <a:buChar char="•"/>
            </a:pPr>
            <a:r>
              <a:rPr lang="en-US" sz="2000" dirty="0">
                <a:cs typeface="Times New Roman" panose="02020603050405020304" pitchFamily="18" charset="0"/>
              </a:rPr>
              <a:t>Army of unique and complimentary hard probes at our disposal at LHC and RHIC</a:t>
            </a:r>
          </a:p>
          <a:p>
            <a:pPr marL="285750" indent="-285750">
              <a:lnSpc>
                <a:spcPct val="150000"/>
              </a:lnSpc>
              <a:buFont typeface="Arial" panose="020B0604020202020204" pitchFamily="34" charset="0"/>
              <a:buChar char="•"/>
            </a:pPr>
            <a:r>
              <a:rPr lang="en-US" sz="2000" dirty="0">
                <a:cs typeface="Times New Roman" panose="02020603050405020304" pitchFamily="18" charset="0"/>
              </a:rPr>
              <a:t>Heavy flavor jets offer a unique perspective into the mass and flavor dependence of interactions with QGP</a:t>
            </a:r>
          </a:p>
        </p:txBody>
      </p:sp>
      <p:sp>
        <p:nvSpPr>
          <p:cNvPr id="5" name="TextBox 4">
            <a:extLst>
              <a:ext uri="{FF2B5EF4-FFF2-40B4-BE49-F238E27FC236}">
                <a16:creationId xmlns:a16="http://schemas.microsoft.com/office/drawing/2014/main" id="{201DA04D-F310-CE76-AC5B-4018804A559E}"/>
              </a:ext>
            </a:extLst>
          </p:cNvPr>
          <p:cNvSpPr txBox="1"/>
          <p:nvPr/>
        </p:nvSpPr>
        <p:spPr>
          <a:xfrm>
            <a:off x="3521529" y="5571147"/>
            <a:ext cx="5148942" cy="815608"/>
          </a:xfrm>
          <a:prstGeom prst="rect">
            <a:avLst/>
          </a:prstGeom>
          <a:noFill/>
        </p:spPr>
        <p:txBody>
          <a:bodyPr wrap="square" rtlCol="0">
            <a:spAutoFit/>
          </a:bodyPr>
          <a:lstStyle/>
          <a:p>
            <a:pPr algn="ctr"/>
            <a:r>
              <a:rPr lang="en-US" sz="2700" b="1" dirty="0">
                <a:solidFill>
                  <a:srgbClr val="FF0000"/>
                </a:solidFill>
              </a:rPr>
              <a:t>NEW DETECTOR AT RHIC: </a:t>
            </a:r>
            <a:r>
              <a:rPr lang="en-US" sz="2700" b="1" dirty="0" err="1">
                <a:solidFill>
                  <a:srgbClr val="FF0000"/>
                </a:solidFill>
              </a:rPr>
              <a:t>sPHENIX</a:t>
            </a:r>
            <a:r>
              <a:rPr lang="en-US" sz="2700" b="1" dirty="0">
                <a:solidFill>
                  <a:srgbClr val="FF0000"/>
                </a:solidFill>
              </a:rPr>
              <a:t> </a:t>
            </a:r>
            <a:r>
              <a:rPr lang="en-US" sz="2000" b="1" dirty="0">
                <a:sym typeface="Wingdings" pitchFamily="2" charset="2"/>
              </a:rPr>
              <a:t>Precision measurements of heavy flavor </a:t>
            </a:r>
            <a:endParaRPr lang="en-US" sz="2700" b="1" dirty="0"/>
          </a:p>
        </p:txBody>
      </p:sp>
      <p:pic>
        <p:nvPicPr>
          <p:cNvPr id="20484" name="Picture 4" descr="BNL | sPHENIX Detector">
            <a:extLst>
              <a:ext uri="{FF2B5EF4-FFF2-40B4-BE49-F238E27FC236}">
                <a16:creationId xmlns:a16="http://schemas.microsoft.com/office/drawing/2014/main" id="{373E5DFF-ACB7-2178-757A-445BBAB07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85" y="2418569"/>
            <a:ext cx="9465131" cy="3152578"/>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88926AEC-8D46-5322-8C1B-8AC0F8E1CD37}"/>
              </a:ext>
            </a:extLst>
          </p:cNvPr>
          <p:cNvSpPr>
            <a:spLocks noGrp="1"/>
          </p:cNvSpPr>
          <p:nvPr>
            <p:ph type="dt" sz="half" idx="10"/>
          </p:nvPr>
        </p:nvSpPr>
        <p:spPr/>
        <p:txBody>
          <a:bodyPr/>
          <a:lstStyle/>
          <a:p>
            <a:r>
              <a:rPr lang="en-US"/>
              <a:t>1/30/23</a:t>
            </a:r>
          </a:p>
        </p:txBody>
      </p:sp>
      <p:sp>
        <p:nvSpPr>
          <p:cNvPr id="7" name="Footer Placeholder 6">
            <a:extLst>
              <a:ext uri="{FF2B5EF4-FFF2-40B4-BE49-F238E27FC236}">
                <a16:creationId xmlns:a16="http://schemas.microsoft.com/office/drawing/2014/main" id="{DDAAFF4E-69C8-948E-A9E4-DB98290838C6}"/>
              </a:ext>
            </a:extLst>
          </p:cNvPr>
          <p:cNvSpPr>
            <a:spLocks noGrp="1"/>
          </p:cNvSpPr>
          <p:nvPr>
            <p:ph type="ftr" sz="quarter" idx="11"/>
          </p:nvPr>
        </p:nvSpPr>
        <p:spPr/>
        <p:txBody>
          <a:bodyPr/>
          <a:lstStyle/>
          <a:p>
            <a:r>
              <a:rPr lang="en-US"/>
              <a:t>Diptanil Roy, Rutgers Talk 2023</a:t>
            </a:r>
          </a:p>
        </p:txBody>
      </p:sp>
      <p:sp>
        <p:nvSpPr>
          <p:cNvPr id="8" name="Slide Number Placeholder 7">
            <a:extLst>
              <a:ext uri="{FF2B5EF4-FFF2-40B4-BE49-F238E27FC236}">
                <a16:creationId xmlns:a16="http://schemas.microsoft.com/office/drawing/2014/main" id="{3ED161A7-20F7-3560-C1BC-31E5EC9D69AA}"/>
              </a:ext>
            </a:extLst>
          </p:cNvPr>
          <p:cNvSpPr>
            <a:spLocks noGrp="1"/>
          </p:cNvSpPr>
          <p:nvPr>
            <p:ph type="sldNum" sz="quarter" idx="12"/>
          </p:nvPr>
        </p:nvSpPr>
        <p:spPr/>
        <p:txBody>
          <a:bodyPr/>
          <a:lstStyle/>
          <a:p>
            <a:fld id="{BEFDC923-9BD5-E542-AAD9-237EDB49B908}" type="slidenum">
              <a:rPr lang="en-US" smtClean="0"/>
              <a:t>31</a:t>
            </a:fld>
            <a:endParaRPr lang="en-US"/>
          </a:p>
        </p:txBody>
      </p:sp>
    </p:spTree>
    <p:extLst>
      <p:ext uri="{BB962C8B-B14F-4D97-AF65-F5344CB8AC3E}">
        <p14:creationId xmlns:p14="http://schemas.microsoft.com/office/powerpoint/2010/main" val="124865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alligraphy Thank You Images – Browse 28,055 Stock Photos, Vectors, and  Video | Adobe Stock">
            <a:extLst>
              <a:ext uri="{FF2B5EF4-FFF2-40B4-BE49-F238E27FC236}">
                <a16:creationId xmlns:a16="http://schemas.microsoft.com/office/drawing/2014/main" id="{EF2F8593-E851-2019-A3B5-2A213380B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1143000"/>
            <a:ext cx="7429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E1DA519-EF99-309D-D394-822378FAE8D5}"/>
              </a:ext>
            </a:extLst>
          </p:cNvPr>
          <p:cNvSpPr>
            <a:spLocks noGrp="1"/>
          </p:cNvSpPr>
          <p:nvPr>
            <p:ph type="dt" sz="half" idx="10"/>
          </p:nvPr>
        </p:nvSpPr>
        <p:spPr/>
        <p:txBody>
          <a:bodyPr/>
          <a:lstStyle/>
          <a:p>
            <a:r>
              <a:rPr lang="en-US"/>
              <a:t>1/30/23</a:t>
            </a:r>
          </a:p>
        </p:txBody>
      </p:sp>
      <p:sp>
        <p:nvSpPr>
          <p:cNvPr id="3" name="Footer Placeholder 2">
            <a:extLst>
              <a:ext uri="{FF2B5EF4-FFF2-40B4-BE49-F238E27FC236}">
                <a16:creationId xmlns:a16="http://schemas.microsoft.com/office/drawing/2014/main" id="{B4B567FC-A42A-1D07-001C-C93539C72CEE}"/>
              </a:ext>
            </a:extLst>
          </p:cNvPr>
          <p:cNvSpPr>
            <a:spLocks noGrp="1"/>
          </p:cNvSpPr>
          <p:nvPr>
            <p:ph type="ftr" sz="quarter" idx="11"/>
          </p:nvPr>
        </p:nvSpPr>
        <p:spPr/>
        <p:txBody>
          <a:bodyPr/>
          <a:lstStyle/>
          <a:p>
            <a:r>
              <a:rPr lang="en-US"/>
              <a:t>Diptanil Roy, Rutgers Talk 2023</a:t>
            </a:r>
          </a:p>
        </p:txBody>
      </p:sp>
      <p:sp>
        <p:nvSpPr>
          <p:cNvPr id="4" name="Slide Number Placeholder 3">
            <a:extLst>
              <a:ext uri="{FF2B5EF4-FFF2-40B4-BE49-F238E27FC236}">
                <a16:creationId xmlns:a16="http://schemas.microsoft.com/office/drawing/2014/main" id="{0B7CFBFC-8F31-AAA3-F413-84B236EC0754}"/>
              </a:ext>
            </a:extLst>
          </p:cNvPr>
          <p:cNvSpPr>
            <a:spLocks noGrp="1"/>
          </p:cNvSpPr>
          <p:nvPr>
            <p:ph type="sldNum" sz="quarter" idx="12"/>
          </p:nvPr>
        </p:nvSpPr>
        <p:spPr/>
        <p:txBody>
          <a:bodyPr/>
          <a:lstStyle/>
          <a:p>
            <a:fld id="{BEFDC923-9BD5-E542-AAD9-237EDB49B908}" type="slidenum">
              <a:rPr lang="en-US" smtClean="0"/>
              <a:t>32</a:t>
            </a:fld>
            <a:endParaRPr lang="en-US"/>
          </a:p>
        </p:txBody>
      </p:sp>
    </p:spTree>
    <p:extLst>
      <p:ext uri="{BB962C8B-B14F-4D97-AF65-F5344CB8AC3E}">
        <p14:creationId xmlns:p14="http://schemas.microsoft.com/office/powerpoint/2010/main" val="663979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790A04-C403-694E-817D-5D0CB5F33B8D}"/>
              </a:ext>
            </a:extLst>
          </p:cNvPr>
          <p:cNvGrpSpPr/>
          <p:nvPr/>
        </p:nvGrpSpPr>
        <p:grpSpPr>
          <a:xfrm>
            <a:off x="6569225" y="1453048"/>
            <a:ext cx="5256573" cy="3440183"/>
            <a:chOff x="112176" y="3502655"/>
            <a:chExt cx="3504845" cy="2175716"/>
          </a:xfrm>
        </p:grpSpPr>
        <p:pic>
          <p:nvPicPr>
            <p:cNvPr id="20" name="Picture 19" descr="A picture containing histogram&#10;&#10;Description automatically generated">
              <a:extLst>
                <a:ext uri="{FF2B5EF4-FFF2-40B4-BE49-F238E27FC236}">
                  <a16:creationId xmlns:a16="http://schemas.microsoft.com/office/drawing/2014/main" id="{BDF06167-6B7D-D840-ACE7-26D28E3814C3}"/>
                </a:ext>
              </a:extLst>
            </p:cNvPr>
            <p:cNvPicPr>
              <a:picLocks noChangeAspect="1"/>
            </p:cNvPicPr>
            <p:nvPr/>
          </p:nvPicPr>
          <p:blipFill rotWithShape="1">
            <a:blip r:embed="rId3"/>
            <a:srcRect l="3270" b="8796"/>
            <a:stretch/>
          </p:blipFill>
          <p:spPr>
            <a:xfrm>
              <a:off x="112176" y="3502655"/>
              <a:ext cx="3504845" cy="217571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FA7A2F4-867E-2D48-996E-3457F4EADF29}"/>
                    </a:ext>
                  </a:extLst>
                </p:cNvPr>
                <p:cNvSpPr txBox="1"/>
                <p:nvPr/>
              </p:nvSpPr>
              <p:spPr>
                <a:xfrm>
                  <a:off x="1282087" y="3922700"/>
                  <a:ext cx="688934" cy="224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𝛽</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𝐿</m:t>
                            </m:r>
                          </m:num>
                          <m:den>
                            <m:r>
                              <a:rPr lang="en-US" sz="1200" b="0" i="1" smtClean="0">
                                <a:latin typeface="Cambria Math" panose="02040503050406030204" pitchFamily="18" charset="0"/>
                              </a:rPr>
                              <m:t>𝑐</m:t>
                            </m:r>
                            <m:r>
                              <a:rPr lang="en-US" sz="1200" b="0" i="1" smtClean="0">
                                <a:latin typeface="Cambria Math" panose="02040503050406030204" pitchFamily="18" charset="0"/>
                              </a:rPr>
                              <m:t>𝜏</m:t>
                            </m:r>
                          </m:den>
                        </m:f>
                      </m:oMath>
                    </m:oMathPara>
                  </a14:m>
                  <a:endParaRPr lang="en-US" sz="1200" dirty="0"/>
                </a:p>
              </p:txBody>
            </p:sp>
          </mc:Choice>
          <mc:Fallback xmlns="">
            <p:sp>
              <p:nvSpPr>
                <p:cNvPr id="23" name="TextBox 22">
                  <a:extLst>
                    <a:ext uri="{FF2B5EF4-FFF2-40B4-BE49-F238E27FC236}">
                      <a16:creationId xmlns:a16="http://schemas.microsoft.com/office/drawing/2014/main" id="{3FA7A2F4-867E-2D48-996E-3457F4EADF29}"/>
                    </a:ext>
                  </a:extLst>
                </p:cNvPr>
                <p:cNvSpPr txBox="1">
                  <a:spLocks noRot="1" noChangeAspect="1" noMove="1" noResize="1" noEditPoints="1" noAdjustHandles="1" noChangeArrowheads="1" noChangeShapeType="1" noTextEdit="1"/>
                </p:cNvSpPr>
                <p:nvPr/>
              </p:nvSpPr>
              <p:spPr>
                <a:xfrm>
                  <a:off x="1282087" y="3922700"/>
                  <a:ext cx="688934" cy="224277"/>
                </a:xfrm>
                <a:prstGeom prst="rect">
                  <a:avLst/>
                </a:prstGeom>
                <a:blipFill>
                  <a:blip r:embed="rId4"/>
                  <a:stretch>
                    <a:fillRect b="-6897"/>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4DD62C9-405A-824F-BB55-7102A353264B}"/>
                </a:ext>
              </a:extLst>
            </p:cNvPr>
            <p:cNvSpPr txBox="1"/>
            <p:nvPr/>
          </p:nvSpPr>
          <p:spPr>
            <a:xfrm>
              <a:off x="1419699" y="3640528"/>
              <a:ext cx="1902128" cy="276999"/>
            </a:xfrm>
            <a:prstGeom prst="rect">
              <a:avLst/>
            </a:prstGeom>
            <a:solidFill>
              <a:schemeClr val="bg1"/>
            </a:solidFill>
            <a:ln>
              <a:noFill/>
            </a:ln>
          </p:spPr>
          <p:txBody>
            <a:bodyPr wrap="square" rtlCol="0">
              <a:spAutoFit/>
            </a:bodyPr>
            <a:lstStyle/>
            <a:p>
              <a:r>
                <a:rPr lang="en-US" sz="1200" dirty="0">
                  <a:latin typeface="Times New Roman" panose="02020603050405020304" pitchFamily="18" charset="0"/>
                  <a:cs typeface="Times New Roman" panose="02020603050405020304" pitchFamily="18" charset="0"/>
                </a:rPr>
                <a:t> </a:t>
              </a:r>
            </a:p>
          </p:txBody>
        </p:sp>
      </p:grpSp>
      <p:sp>
        <p:nvSpPr>
          <p:cNvPr id="3" name="Slide Number Placeholder 2">
            <a:extLst>
              <a:ext uri="{FF2B5EF4-FFF2-40B4-BE49-F238E27FC236}">
                <a16:creationId xmlns:a16="http://schemas.microsoft.com/office/drawing/2014/main" id="{BD33B99F-F748-2146-83CD-A863B45A6DD0}"/>
              </a:ext>
            </a:extLst>
          </p:cNvPr>
          <p:cNvSpPr>
            <a:spLocks noGrp="1"/>
          </p:cNvSpPr>
          <p:nvPr>
            <p:ph type="sldNum" sz="quarter" idx="12"/>
          </p:nvPr>
        </p:nvSpPr>
        <p:spPr/>
        <p:txBody>
          <a:bodyPr/>
          <a:lstStyle/>
          <a:p>
            <a:fld id="{3800F619-A0AE-2240-AB6C-C193FFCD425E}" type="slidenum">
              <a:rPr lang="en-US" smtClean="0"/>
              <a:t>33</a:t>
            </a:fld>
            <a:endParaRPr lang="en-US" dirty="0"/>
          </a:p>
        </p:txBody>
      </p:sp>
      <p:sp>
        <p:nvSpPr>
          <p:cNvPr id="4" name="TextBox 3">
            <a:extLst>
              <a:ext uri="{FF2B5EF4-FFF2-40B4-BE49-F238E27FC236}">
                <a16:creationId xmlns:a16="http://schemas.microsoft.com/office/drawing/2014/main" id="{60CE3752-AC5A-3A4E-947A-42625C5B6FD0}"/>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D</a:t>
            </a:r>
            <a:r>
              <a:rPr lang="en-US" sz="2800" baseline="30000" dirty="0">
                <a:solidFill>
                  <a:schemeClr val="bg1"/>
                </a:solidFill>
                <a:highlight>
                  <a:srgbClr val="000000"/>
                </a:highlight>
              </a:rPr>
              <a:t>0</a:t>
            </a:r>
            <a:r>
              <a:rPr lang="en-US" sz="2800" dirty="0">
                <a:solidFill>
                  <a:schemeClr val="bg1"/>
                </a:solidFill>
                <a:highlight>
                  <a:srgbClr val="000000"/>
                </a:highlight>
              </a:rPr>
              <a:t> Reconstruction</a:t>
            </a:r>
            <a:endParaRPr lang="en-US" sz="2800" dirty="0">
              <a:solidFill>
                <a:schemeClr val="bg1"/>
              </a:solidFill>
              <a:highlight>
                <a:srgbClr val="000000"/>
              </a:highlight>
              <a:latin typeface="+mj-lt"/>
            </a:endParaRPr>
          </a:p>
        </p:txBody>
      </p:sp>
      <p:pic>
        <p:nvPicPr>
          <p:cNvPr id="19" name="Picture 18" descr="Chart&#10;&#10;Description automatically generated">
            <a:extLst>
              <a:ext uri="{FF2B5EF4-FFF2-40B4-BE49-F238E27FC236}">
                <a16:creationId xmlns:a16="http://schemas.microsoft.com/office/drawing/2014/main" id="{BE3BF99A-35FF-9F4E-8480-22F150ADC85C}"/>
              </a:ext>
            </a:extLst>
          </p:cNvPr>
          <p:cNvPicPr>
            <a:picLocks noChangeAspect="1"/>
          </p:cNvPicPr>
          <p:nvPr/>
        </p:nvPicPr>
        <p:blipFill rotWithShape="1">
          <a:blip r:embed="rId5"/>
          <a:srcRect l="1827" r="3039"/>
          <a:stretch/>
        </p:blipFill>
        <p:spPr>
          <a:xfrm>
            <a:off x="499459" y="1392489"/>
            <a:ext cx="5194288" cy="3594804"/>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BCD7DA2-667F-B042-B058-DDF9C6837008}"/>
                  </a:ext>
                </a:extLst>
              </p:cNvPr>
              <p:cNvSpPr/>
              <p:nvPr/>
            </p:nvSpPr>
            <p:spPr>
              <a:xfrm>
                <a:off x="3886116" y="1621159"/>
                <a:ext cx="1234633" cy="518860"/>
              </a:xfrm>
              <a:prstGeom prst="rect">
                <a:avLst/>
              </a:prstGeom>
              <a:solidFill>
                <a:schemeClr val="bg1"/>
              </a:solidFill>
            </p:spPr>
            <p:txBody>
              <a:bodyPr wrap="none">
                <a:spAutoFit/>
              </a:bodyPr>
              <a:lstStyle/>
              <a:p>
                <a14:m>
                  <m:oMath xmlns:m="http://schemas.openxmlformats.org/officeDocument/2006/math">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𝑑𝐸</m:t>
                            </m:r>
                          </m:num>
                          <m:den>
                            <m:r>
                              <a:rPr lang="en-US" sz="1600" i="1">
                                <a:latin typeface="Cambria Math" panose="02040503050406030204" pitchFamily="18" charset="0"/>
                              </a:rPr>
                              <m:t>𝑑𝑥</m:t>
                            </m:r>
                          </m:den>
                        </m:f>
                      </m:e>
                    </m:d>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i="1">
                                <a:latin typeface="Cambria Math" panose="02040503050406030204" pitchFamily="18" charset="0"/>
                                <a:ea typeface="Cambria Math" panose="02040503050406030204" pitchFamily="18" charset="0"/>
                              </a:rPr>
                              <m:t>2</m:t>
                            </m:r>
                          </m:sup>
                        </m:sSup>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𝑝</m:t>
                            </m:r>
                          </m:e>
                          <m:sup>
                            <m:r>
                              <a:rPr lang="en-US" sz="1600" i="1">
                                <a:latin typeface="Cambria Math" panose="02040503050406030204" pitchFamily="18" charset="0"/>
                                <a:ea typeface="Cambria Math" panose="02040503050406030204" pitchFamily="18" charset="0"/>
                              </a:rPr>
                              <m:t>2</m:t>
                            </m:r>
                          </m:sup>
                        </m:sSup>
                      </m:den>
                    </m:f>
                  </m:oMath>
                </a14:m>
                <a:r>
                  <a:rPr lang="en-US" sz="1600" dirty="0"/>
                  <a:t> </a:t>
                </a:r>
              </a:p>
            </p:txBody>
          </p:sp>
        </mc:Choice>
        <mc:Fallback xmlns="">
          <p:sp>
            <p:nvSpPr>
              <p:cNvPr id="21" name="Rectangle 20">
                <a:extLst>
                  <a:ext uri="{FF2B5EF4-FFF2-40B4-BE49-F238E27FC236}">
                    <a16:creationId xmlns:a16="http://schemas.microsoft.com/office/drawing/2014/main" id="{2BCD7DA2-667F-B042-B058-DDF9C6837008}"/>
                  </a:ext>
                </a:extLst>
              </p:cNvPr>
              <p:cNvSpPr>
                <a:spLocks noRot="1" noChangeAspect="1" noMove="1" noResize="1" noEditPoints="1" noAdjustHandles="1" noChangeArrowheads="1" noChangeShapeType="1" noTextEdit="1"/>
              </p:cNvSpPr>
              <p:nvPr/>
            </p:nvSpPr>
            <p:spPr>
              <a:xfrm>
                <a:off x="3886116" y="1621159"/>
                <a:ext cx="1234633" cy="518860"/>
              </a:xfrm>
              <a:prstGeom prst="rect">
                <a:avLst/>
              </a:prstGeom>
              <a:blipFill>
                <a:blip r:embed="rId6"/>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439AABD0-9C00-DF48-BBD7-68AB537BD4F0}"/>
              </a:ext>
            </a:extLst>
          </p:cNvPr>
          <p:cNvPicPr>
            <a:picLocks noChangeAspect="1"/>
          </p:cNvPicPr>
          <p:nvPr/>
        </p:nvPicPr>
        <p:blipFill>
          <a:blip r:embed="rId7"/>
          <a:stretch>
            <a:fillRect/>
          </a:stretch>
        </p:blipFill>
        <p:spPr>
          <a:xfrm>
            <a:off x="9617989" y="1903577"/>
            <a:ext cx="1597910" cy="685798"/>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764C9A6-B1C0-6644-8A9E-29F28AEE2529}"/>
                  </a:ext>
                </a:extLst>
              </p:cNvPr>
              <p:cNvSpPr txBox="1"/>
              <p:nvPr/>
            </p:nvSpPr>
            <p:spPr>
              <a:xfrm>
                <a:off x="3058485" y="1316116"/>
                <a:ext cx="2564292" cy="323871"/>
              </a:xfrm>
              <a:prstGeom prst="rect">
                <a:avLst/>
              </a:prstGeom>
              <a:noFill/>
            </p:spPr>
            <p:txBody>
              <a:bodyPr wrap="none" rtlCol="0">
                <a:spAutoFit/>
              </a:bodyPr>
              <a:lstStyle/>
              <a:p>
                <a:r>
                  <a:rPr lang="en-US" sz="1400" dirty="0" err="1">
                    <a:latin typeface="Times New Roman" panose="02020603050405020304" pitchFamily="18" charset="0"/>
                    <a:cs typeface="Times New Roman" panose="02020603050405020304" pitchFamily="18" charset="0"/>
                  </a:rPr>
                  <a:t>Au+Au</a:t>
                </a:r>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400" b="0" i="0" smtClean="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400" dirty="0">
                    <a:latin typeface="Times New Roman" panose="02020603050405020304" pitchFamily="18" charset="0"/>
                    <a:cs typeface="Times New Roman" panose="02020603050405020304" pitchFamily="18" charset="0"/>
                  </a:rPr>
                  <a:t> = 200 GeV, Run14</a:t>
                </a:r>
              </a:p>
            </p:txBody>
          </p:sp>
        </mc:Choice>
        <mc:Fallback xmlns="">
          <p:sp>
            <p:nvSpPr>
              <p:cNvPr id="28" name="TextBox 27">
                <a:extLst>
                  <a:ext uri="{FF2B5EF4-FFF2-40B4-BE49-F238E27FC236}">
                    <a16:creationId xmlns:a16="http://schemas.microsoft.com/office/drawing/2014/main" id="{7764C9A6-B1C0-6644-8A9E-29F28AEE2529}"/>
                  </a:ext>
                </a:extLst>
              </p:cNvPr>
              <p:cNvSpPr txBox="1">
                <a:spLocks noRot="1" noChangeAspect="1" noMove="1" noResize="1" noEditPoints="1" noAdjustHandles="1" noChangeArrowheads="1" noChangeShapeType="1" noTextEdit="1"/>
              </p:cNvSpPr>
              <p:nvPr/>
            </p:nvSpPr>
            <p:spPr>
              <a:xfrm>
                <a:off x="3058485" y="1316116"/>
                <a:ext cx="2564292" cy="323871"/>
              </a:xfrm>
              <a:prstGeom prst="rect">
                <a:avLst/>
              </a:prstGeom>
              <a:blipFill>
                <a:blip r:embed="rId8"/>
                <a:stretch>
                  <a:fillRect l="-493"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2E16A5-1F3B-994F-A3E8-483338A2D7A5}"/>
                  </a:ext>
                </a:extLst>
              </p:cNvPr>
              <p:cNvSpPr txBox="1"/>
              <p:nvPr/>
            </p:nvSpPr>
            <p:spPr>
              <a:xfrm>
                <a:off x="9078150" y="1262003"/>
                <a:ext cx="2564292" cy="323871"/>
              </a:xfrm>
              <a:prstGeom prst="rect">
                <a:avLst/>
              </a:prstGeom>
              <a:solidFill>
                <a:schemeClr val="bg1"/>
              </a:solidFill>
              <a:ln>
                <a:noFill/>
              </a:ln>
            </p:spPr>
            <p:txBody>
              <a:bodyPr wrap="none" rtlCol="0">
                <a:spAutoFit/>
              </a:bodyPr>
              <a:lstStyle/>
              <a:p>
                <a:r>
                  <a:rPr lang="en-US" sz="1400" dirty="0" err="1">
                    <a:latin typeface="Times New Roman" panose="02020603050405020304" pitchFamily="18" charset="0"/>
                    <a:cs typeface="Times New Roman" panose="02020603050405020304" pitchFamily="18" charset="0"/>
                  </a:rPr>
                  <a:t>Au+Au</a:t>
                </a:r>
                <a:r>
                  <a:rPr lang="en-US" sz="1400" dirty="0">
                    <a:latin typeface="Times New Roman" panose="02020603050405020304" pitchFamily="18" charset="0"/>
                    <a:cs typeface="Times New Roman" panose="02020603050405020304" pitchFamily="18" charset="0"/>
                  </a:rPr>
                  <a:t> </a:t>
                </a:r>
                <a14:m>
                  <m:oMath xmlns:m="http://schemas.openxmlformats.org/officeDocument/2006/math">
                    <m:r>
                      <a:rPr lang="en-US" sz="14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4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400" b="0" i="0" smtClean="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400" dirty="0">
                    <a:latin typeface="Times New Roman" panose="02020603050405020304" pitchFamily="18" charset="0"/>
                    <a:cs typeface="Times New Roman" panose="02020603050405020304" pitchFamily="18" charset="0"/>
                  </a:rPr>
                  <a:t> = 200 GeV, Run14</a:t>
                </a:r>
              </a:p>
            </p:txBody>
          </p:sp>
        </mc:Choice>
        <mc:Fallback xmlns="">
          <p:sp>
            <p:nvSpPr>
              <p:cNvPr id="29" name="TextBox 28">
                <a:extLst>
                  <a:ext uri="{FF2B5EF4-FFF2-40B4-BE49-F238E27FC236}">
                    <a16:creationId xmlns:a16="http://schemas.microsoft.com/office/drawing/2014/main" id="{822E16A5-1F3B-994F-A3E8-483338A2D7A5}"/>
                  </a:ext>
                </a:extLst>
              </p:cNvPr>
              <p:cNvSpPr txBox="1">
                <a:spLocks noRot="1" noChangeAspect="1" noMove="1" noResize="1" noEditPoints="1" noAdjustHandles="1" noChangeArrowheads="1" noChangeShapeType="1" noTextEdit="1"/>
              </p:cNvSpPr>
              <p:nvPr/>
            </p:nvSpPr>
            <p:spPr>
              <a:xfrm>
                <a:off x="9078150" y="1262003"/>
                <a:ext cx="2564292" cy="323871"/>
              </a:xfrm>
              <a:prstGeom prst="rect">
                <a:avLst/>
              </a:prstGeom>
              <a:blipFill>
                <a:blip r:embed="rId9"/>
                <a:stretch>
                  <a:fillRect l="-493" b="-19231"/>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7F475F1E-306D-7041-86C3-03A2FF35A91A}"/>
              </a:ext>
            </a:extLst>
          </p:cNvPr>
          <p:cNvSpPr txBox="1"/>
          <p:nvPr/>
        </p:nvSpPr>
        <p:spPr>
          <a:xfrm>
            <a:off x="855554" y="1035017"/>
            <a:ext cx="583814" cy="400110"/>
          </a:xfrm>
          <a:prstGeom prst="rect">
            <a:avLst/>
          </a:prstGeom>
          <a:noFill/>
        </p:spPr>
        <p:txBody>
          <a:bodyPr wrap="none" rtlCol="0">
            <a:spAutoFit/>
          </a:bodyPr>
          <a:lstStyle/>
          <a:p>
            <a:r>
              <a:rPr lang="en-US" sz="2000" b="1" dirty="0"/>
              <a:t>TPC</a:t>
            </a:r>
          </a:p>
        </p:txBody>
      </p:sp>
      <p:sp>
        <p:nvSpPr>
          <p:cNvPr id="32" name="TextBox 31">
            <a:extLst>
              <a:ext uri="{FF2B5EF4-FFF2-40B4-BE49-F238E27FC236}">
                <a16:creationId xmlns:a16="http://schemas.microsoft.com/office/drawing/2014/main" id="{C42C7C71-A1A8-C349-9D32-B62898C7B7C1}"/>
              </a:ext>
            </a:extLst>
          </p:cNvPr>
          <p:cNvSpPr txBox="1"/>
          <p:nvPr/>
        </p:nvSpPr>
        <p:spPr>
          <a:xfrm>
            <a:off x="7002221" y="1035017"/>
            <a:ext cx="594586" cy="400110"/>
          </a:xfrm>
          <a:prstGeom prst="rect">
            <a:avLst/>
          </a:prstGeom>
          <a:noFill/>
        </p:spPr>
        <p:txBody>
          <a:bodyPr wrap="none" rtlCol="0">
            <a:spAutoFit/>
          </a:bodyPr>
          <a:lstStyle/>
          <a:p>
            <a:r>
              <a:rPr lang="en-US" sz="2000" b="1" dirty="0"/>
              <a:t>TOF</a:t>
            </a:r>
            <a:endParaRPr lang="en-US" sz="2800" b="1" dirty="0"/>
          </a:p>
        </p:txBody>
      </p:sp>
      <p:sp>
        <p:nvSpPr>
          <p:cNvPr id="25" name="Footer Placeholder 1">
            <a:extLst>
              <a:ext uri="{FF2B5EF4-FFF2-40B4-BE49-F238E27FC236}">
                <a16:creationId xmlns:a16="http://schemas.microsoft.com/office/drawing/2014/main" id="{8B7E8E74-33EE-F848-999C-FAF33C73F1AC}"/>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sp>
        <p:nvSpPr>
          <p:cNvPr id="27" name="TextBox 26">
            <a:extLst>
              <a:ext uri="{FF2B5EF4-FFF2-40B4-BE49-F238E27FC236}">
                <a16:creationId xmlns:a16="http://schemas.microsoft.com/office/drawing/2014/main" id="{CA3046B5-813E-CD49-A903-4ED141E5AB78}"/>
              </a:ext>
            </a:extLst>
          </p:cNvPr>
          <p:cNvSpPr txBox="1"/>
          <p:nvPr/>
        </p:nvSpPr>
        <p:spPr>
          <a:xfrm>
            <a:off x="190500" y="558731"/>
            <a:ext cx="3685468" cy="523220"/>
          </a:xfrm>
          <a:prstGeom prst="rect">
            <a:avLst/>
          </a:prstGeom>
          <a:noFill/>
        </p:spPr>
        <p:txBody>
          <a:bodyPr wrap="square" rtlCol="0">
            <a:spAutoFit/>
          </a:bodyPr>
          <a:lstStyle/>
          <a:p>
            <a:r>
              <a:rPr lang="en-US" sz="2800" b="1" dirty="0"/>
              <a:t>Particle Identification</a:t>
            </a:r>
            <a:endParaRPr lang="en-US" sz="2800" b="1" baseline="30000" dirty="0"/>
          </a:p>
        </p:txBody>
      </p:sp>
      <p:sp>
        <p:nvSpPr>
          <p:cNvPr id="31" name="TextBox 30">
            <a:extLst>
              <a:ext uri="{FF2B5EF4-FFF2-40B4-BE49-F238E27FC236}">
                <a16:creationId xmlns:a16="http://schemas.microsoft.com/office/drawing/2014/main" id="{E52E936C-B29D-3C45-94F4-53A290C2F34A}"/>
              </a:ext>
            </a:extLst>
          </p:cNvPr>
          <p:cNvSpPr txBox="1"/>
          <p:nvPr/>
        </p:nvSpPr>
        <p:spPr>
          <a:xfrm>
            <a:off x="2938582" y="5929937"/>
            <a:ext cx="6314836" cy="369332"/>
          </a:xfrm>
          <a:prstGeom prst="rect">
            <a:avLst/>
          </a:prstGeom>
          <a:noFill/>
        </p:spPr>
        <p:txBody>
          <a:bodyPr wrap="square" rtlCol="0">
            <a:spAutoFit/>
          </a:bodyPr>
          <a:lstStyle/>
          <a:p>
            <a:r>
              <a:rPr lang="en-US" b="1" dirty="0">
                <a:solidFill>
                  <a:schemeClr val="bg1"/>
                </a:solidFill>
                <a:highlight>
                  <a:srgbClr val="FF0000"/>
                </a:highlight>
              </a:rPr>
              <a:t>Hybrid PID to identify </a:t>
            </a:r>
            <a:r>
              <a:rPr lang="en-US" b="1" dirty="0" err="1">
                <a:solidFill>
                  <a:schemeClr val="bg1"/>
                </a:solidFill>
                <a:highlight>
                  <a:srgbClr val="FF0000"/>
                </a:highlight>
              </a:rPr>
              <a:t>Pions</a:t>
            </a:r>
            <a:r>
              <a:rPr lang="en-US" b="1" dirty="0">
                <a:solidFill>
                  <a:schemeClr val="bg1"/>
                </a:solidFill>
                <a:highlight>
                  <a:srgbClr val="FF0000"/>
                </a:highlight>
              </a:rPr>
              <a:t> and Kaons to reconstruct D</a:t>
            </a:r>
            <a:r>
              <a:rPr lang="en-US" b="1" baseline="30000" dirty="0">
                <a:solidFill>
                  <a:schemeClr val="bg1"/>
                </a:solidFill>
                <a:highlight>
                  <a:srgbClr val="FF0000"/>
                </a:highlight>
              </a:rPr>
              <a:t>0 </a:t>
            </a:r>
            <a:r>
              <a:rPr lang="en-US" b="1" dirty="0">
                <a:solidFill>
                  <a:schemeClr val="bg1"/>
                </a:solidFill>
                <a:highlight>
                  <a:srgbClr val="FF0000"/>
                </a:highlight>
              </a:rPr>
              <a:t>mesons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571DC8-48F0-5641-B904-1EEDF146FE2E}"/>
                  </a:ext>
                </a:extLst>
              </p:cNvPr>
              <p:cNvSpPr txBox="1"/>
              <p:nvPr/>
            </p:nvSpPr>
            <p:spPr>
              <a:xfrm>
                <a:off x="2201072" y="5049802"/>
                <a:ext cx="1475019"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π</m:t>
                        </m:r>
                      </m:sub>
                    </m:sSub>
                  </m:oMath>
                </a14:m>
                <a:r>
                  <a:rPr lang="en-US" dirty="0">
                    <a:latin typeface="Times New Roman" panose="02020603050405020304" pitchFamily="18" charset="0"/>
                    <a:cs typeface="Times New Roman" panose="02020603050405020304" pitchFamily="18" charset="0"/>
                  </a:rPr>
                  <a:t>| &lt; 3.0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K</m:t>
                        </m:r>
                      </m:sub>
                    </m:sSub>
                  </m:oMath>
                </a14:m>
                <a:r>
                  <a:rPr lang="en-US" dirty="0">
                    <a:latin typeface="Times New Roman" panose="02020603050405020304" pitchFamily="18" charset="0"/>
                    <a:cs typeface="Times New Roman" panose="02020603050405020304" pitchFamily="18" charset="0"/>
                  </a:rPr>
                  <a:t>| &lt; 2.0</a:t>
                </a:r>
              </a:p>
            </p:txBody>
          </p:sp>
        </mc:Choice>
        <mc:Fallback xmlns="">
          <p:sp>
            <p:nvSpPr>
              <p:cNvPr id="16" name="TextBox 15">
                <a:extLst>
                  <a:ext uri="{FF2B5EF4-FFF2-40B4-BE49-F238E27FC236}">
                    <a16:creationId xmlns:a16="http://schemas.microsoft.com/office/drawing/2014/main" id="{88571DC8-48F0-5641-B904-1EEDF146FE2E}"/>
                  </a:ext>
                </a:extLst>
              </p:cNvPr>
              <p:cNvSpPr txBox="1">
                <a:spLocks noRot="1" noChangeAspect="1" noMove="1" noResize="1" noEditPoints="1" noAdjustHandles="1" noChangeArrowheads="1" noChangeShapeType="1" noTextEdit="1"/>
              </p:cNvSpPr>
              <p:nvPr/>
            </p:nvSpPr>
            <p:spPr>
              <a:xfrm>
                <a:off x="2201072" y="5049802"/>
                <a:ext cx="1475019" cy="646331"/>
              </a:xfrm>
              <a:prstGeom prst="rect">
                <a:avLst/>
              </a:prstGeom>
              <a:blipFill>
                <a:blip r:embed="rId11"/>
                <a:stretch>
                  <a:fillRect l="-2564" t="-3846" r="-2564"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BC6636-56C8-AD4B-9593-86E2A8F1BE10}"/>
                  </a:ext>
                </a:extLst>
              </p:cNvPr>
              <p:cNvSpPr txBox="1"/>
              <p:nvPr/>
            </p:nvSpPr>
            <p:spPr>
              <a:xfrm>
                <a:off x="8515911" y="5099719"/>
                <a:ext cx="2205027" cy="546496"/>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0" smtClean="0">
                            <a:latin typeface="Cambria Math" panose="02040503050406030204" pitchFamily="18" charset="0"/>
                          </a:rPr>
                          <m:t>1</m:t>
                        </m:r>
                      </m:num>
                      <m:den>
                        <m:r>
                          <m:rPr>
                            <m:sty m:val="p"/>
                          </m:rPr>
                          <a:rPr lang="en-US" b="0" i="0" smtClean="0">
                            <a:latin typeface="Cambria Math" panose="02040503050406030204" pitchFamily="18" charset="0"/>
                          </a:rPr>
                          <m:t>β</m:t>
                        </m:r>
                      </m:den>
                    </m:f>
                    <m:r>
                      <a:rPr lang="en-US" b="0" i="0" smtClean="0">
                        <a:latin typeface="Cambria Math" panose="02040503050406030204" pitchFamily="18" charset="0"/>
                      </a:rPr>
                      <m:t> − </m:t>
                    </m:r>
                    <m:f>
                      <m:fPr>
                        <m:ctrlPr>
                          <a:rPr lang="en-US" i="1" smtClean="0">
                            <a:latin typeface="Cambria Math" panose="02040503050406030204" pitchFamily="18" charset="0"/>
                          </a:rPr>
                        </m:ctrlPr>
                      </m:fPr>
                      <m:num>
                        <m:r>
                          <a:rPr lang="en-US" b="0" i="0" smtClean="0">
                            <a:latin typeface="Cambria Math" panose="02040503050406030204" pitchFamily="18" charset="0"/>
                          </a:rPr>
                          <m:t>1</m:t>
                        </m:r>
                      </m:num>
                      <m:den>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β</m:t>
                            </m:r>
                          </m:e>
                          <m:sub>
                            <m:r>
                              <m:rPr>
                                <m:sty m:val="p"/>
                              </m:rPr>
                              <a:rPr lang="en-US" b="0" i="0" smtClean="0">
                                <a:latin typeface="Cambria Math" panose="02040503050406030204" pitchFamily="18" charset="0"/>
                              </a:rPr>
                              <m:t>exp</m:t>
                            </m:r>
                          </m:sub>
                        </m:sSub>
                      </m:den>
                    </m:f>
                    <m:r>
                      <a:rPr lang="en-US" b="0" i="0"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&lt; 0.03</a:t>
                </a:r>
              </a:p>
            </p:txBody>
          </p:sp>
        </mc:Choice>
        <mc:Fallback xmlns="">
          <p:sp>
            <p:nvSpPr>
              <p:cNvPr id="18" name="TextBox 17">
                <a:extLst>
                  <a:ext uri="{FF2B5EF4-FFF2-40B4-BE49-F238E27FC236}">
                    <a16:creationId xmlns:a16="http://schemas.microsoft.com/office/drawing/2014/main" id="{5CBC6636-56C8-AD4B-9593-86E2A8F1BE10}"/>
                  </a:ext>
                </a:extLst>
              </p:cNvPr>
              <p:cNvSpPr txBox="1">
                <a:spLocks noRot="1" noChangeAspect="1" noMove="1" noResize="1" noEditPoints="1" noAdjustHandles="1" noChangeArrowheads="1" noChangeShapeType="1" noTextEdit="1"/>
              </p:cNvSpPr>
              <p:nvPr/>
            </p:nvSpPr>
            <p:spPr>
              <a:xfrm>
                <a:off x="8515911" y="5099719"/>
                <a:ext cx="2205027" cy="546496"/>
              </a:xfrm>
              <a:prstGeom prst="rect">
                <a:avLst/>
              </a:prstGeom>
              <a:blipFill>
                <a:blip r:embed="rId12"/>
                <a:stretch>
                  <a:fillRect l="-1714" r="-1143"/>
                </a:stretch>
              </a:blipFill>
            </p:spPr>
            <p:txBody>
              <a:bodyPr/>
              <a:lstStyle/>
              <a:p>
                <a:r>
                  <a:rPr lang="en-US">
                    <a:noFill/>
                  </a:rPr>
                  <a:t> </a:t>
                </a:r>
              </a:p>
            </p:txBody>
          </p:sp>
        </mc:Fallback>
      </mc:AlternateContent>
      <p:pic>
        <p:nvPicPr>
          <p:cNvPr id="34" name="Picture 33" descr="Text&#10;&#10;Description automatically generated">
            <a:extLst>
              <a:ext uri="{FF2B5EF4-FFF2-40B4-BE49-F238E27FC236}">
                <a16:creationId xmlns:a16="http://schemas.microsoft.com/office/drawing/2014/main" id="{B7609165-D013-6D4D-97BB-8FDB4E6985FC}"/>
              </a:ext>
            </a:extLst>
          </p:cNvPr>
          <p:cNvPicPr>
            <a:picLocks noChangeAspect="1"/>
          </p:cNvPicPr>
          <p:nvPr/>
        </p:nvPicPr>
        <p:blipFill rotWithShape="1">
          <a:blip r:embed="rId13"/>
          <a:srcRect b="50000"/>
          <a:stretch/>
        </p:blipFill>
        <p:spPr>
          <a:xfrm>
            <a:off x="8954182" y="4706592"/>
            <a:ext cx="977900" cy="184150"/>
          </a:xfrm>
          <a:prstGeom prst="rect">
            <a:avLst/>
          </a:prstGeom>
        </p:spPr>
      </p:pic>
      <p:sp>
        <p:nvSpPr>
          <p:cNvPr id="2" name="Date Placeholder 1">
            <a:extLst>
              <a:ext uri="{FF2B5EF4-FFF2-40B4-BE49-F238E27FC236}">
                <a16:creationId xmlns:a16="http://schemas.microsoft.com/office/drawing/2014/main" id="{74AF02E9-3C8E-4F4C-069C-14FA518D96E3}"/>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3639553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48E227-4BE1-8D4C-BF70-BEEEB1264A84}"/>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5C3640A4-8488-AC4A-8B14-C4243B856806}"/>
              </a:ext>
            </a:extLst>
          </p:cNvPr>
          <p:cNvSpPr>
            <a:spLocks noGrp="1"/>
          </p:cNvSpPr>
          <p:nvPr>
            <p:ph type="sldNum" sz="quarter" idx="12"/>
          </p:nvPr>
        </p:nvSpPr>
        <p:spPr/>
        <p:txBody>
          <a:bodyPr/>
          <a:lstStyle/>
          <a:p>
            <a:fld id="{A086A585-AE89-314D-B364-FD430CA14BAC}" type="slidenum">
              <a:rPr lang="en-US" smtClean="0"/>
              <a:t>34</a:t>
            </a:fld>
            <a:endParaRPr lang="en-US"/>
          </a:p>
        </p:txBody>
      </p:sp>
      <p:pic>
        <p:nvPicPr>
          <p:cNvPr id="4" name="Picture 3" descr="Diagram, venn diagram&#10;&#10;Description automatically generated">
            <a:extLst>
              <a:ext uri="{FF2B5EF4-FFF2-40B4-BE49-F238E27FC236}">
                <a16:creationId xmlns:a16="http://schemas.microsoft.com/office/drawing/2014/main" id="{8D973184-AD24-9141-A10D-FD4F60F39C6A}"/>
              </a:ext>
            </a:extLst>
          </p:cNvPr>
          <p:cNvPicPr>
            <a:picLocks noChangeAspect="1"/>
          </p:cNvPicPr>
          <p:nvPr/>
        </p:nvPicPr>
        <p:blipFill>
          <a:blip r:embed="rId2"/>
          <a:stretch>
            <a:fillRect/>
          </a:stretch>
        </p:blipFill>
        <p:spPr>
          <a:xfrm>
            <a:off x="3238500" y="1684967"/>
            <a:ext cx="3327745" cy="3480904"/>
          </a:xfrm>
          <a:prstGeom prst="rect">
            <a:avLst/>
          </a:prstGeom>
        </p:spPr>
      </p:pic>
      <p:sp>
        <p:nvSpPr>
          <p:cNvPr id="5" name="TextBox 4">
            <a:extLst>
              <a:ext uri="{FF2B5EF4-FFF2-40B4-BE49-F238E27FC236}">
                <a16:creationId xmlns:a16="http://schemas.microsoft.com/office/drawing/2014/main" id="{E99292B4-FA03-704C-B4D2-E92D61CEA4BB}"/>
              </a:ext>
            </a:extLst>
          </p:cNvPr>
          <p:cNvSpPr txBox="1"/>
          <p:nvPr/>
        </p:nvSpPr>
        <p:spPr>
          <a:xfrm>
            <a:off x="3238500" y="1341102"/>
            <a:ext cx="2967842"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STAR,</a:t>
            </a:r>
            <a:r>
              <a:rPr lang="en-US" sz="1400" dirty="0"/>
              <a:t> Phys. Rev. C 102 (2020) 014905</a:t>
            </a:r>
          </a:p>
        </p:txBody>
      </p:sp>
      <p:sp>
        <p:nvSpPr>
          <p:cNvPr id="6" name="TextBox 5">
            <a:extLst>
              <a:ext uri="{FF2B5EF4-FFF2-40B4-BE49-F238E27FC236}">
                <a16:creationId xmlns:a16="http://schemas.microsoft.com/office/drawing/2014/main" id="{DF5BFA02-A7F7-7141-AA98-D3873987DA0A}"/>
              </a:ext>
            </a:extLst>
          </p:cNvPr>
          <p:cNvSpPr txBox="1"/>
          <p:nvPr/>
        </p:nvSpPr>
        <p:spPr>
          <a:xfrm>
            <a:off x="5877164" y="5720435"/>
            <a:ext cx="6314836" cy="369332"/>
          </a:xfrm>
          <a:prstGeom prst="rect">
            <a:avLst/>
          </a:prstGeom>
          <a:noFill/>
        </p:spPr>
        <p:txBody>
          <a:bodyPr wrap="square" rtlCol="0">
            <a:spAutoFit/>
          </a:bodyPr>
          <a:lstStyle/>
          <a:p>
            <a:r>
              <a:rPr lang="en-US" b="1" dirty="0">
                <a:solidFill>
                  <a:schemeClr val="bg1"/>
                </a:solidFill>
                <a:highlight>
                  <a:srgbClr val="FF0000"/>
                </a:highlight>
              </a:rPr>
              <a:t>Topological cuts on the D</a:t>
            </a:r>
            <a:r>
              <a:rPr lang="en-US" b="1" baseline="30000" dirty="0">
                <a:solidFill>
                  <a:schemeClr val="bg1"/>
                </a:solidFill>
                <a:highlight>
                  <a:srgbClr val="FF0000"/>
                </a:highlight>
              </a:rPr>
              <a:t>0 </a:t>
            </a:r>
            <a:r>
              <a:rPr lang="en-US" b="1" dirty="0">
                <a:solidFill>
                  <a:schemeClr val="bg1"/>
                </a:solidFill>
                <a:highlight>
                  <a:srgbClr val="FF0000"/>
                </a:highlight>
              </a:rPr>
              <a:t>candidates improve signal significance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1D1C7B-3E9B-DF4A-A435-C4295359A2A7}"/>
                  </a:ext>
                </a:extLst>
              </p:cNvPr>
              <p:cNvSpPr txBox="1"/>
              <p:nvPr/>
            </p:nvSpPr>
            <p:spPr>
              <a:xfrm>
                <a:off x="-685618" y="5147566"/>
                <a:ext cx="7591523" cy="738664"/>
              </a:xfrm>
              <a:prstGeom prst="rect">
                <a:avLst/>
              </a:prstGeom>
              <a:noFill/>
            </p:spPr>
            <p:txBody>
              <a:bodyPr wrap="square" rtlCol="0">
                <a:spAutoFit/>
              </a:bodyPr>
              <a:lstStyle/>
              <a:p>
                <a:pPr algn="ctr"/>
                <a:r>
                  <a:rPr lang="en-US" sz="1400" i="1" dirty="0">
                    <a:solidFill>
                      <a:schemeClr val="tx1"/>
                    </a:solidFill>
                  </a:rPr>
                  <a:t>Decay Length of D</a:t>
                </a:r>
                <a:r>
                  <a:rPr lang="en-US" sz="1400" i="1" baseline="30000" dirty="0">
                    <a:solidFill>
                      <a:schemeClr val="tx1"/>
                    </a:solidFill>
                  </a:rPr>
                  <a:t>0 </a:t>
                </a:r>
                <a:r>
                  <a:rPr lang="en-US" sz="1400" i="1" dirty="0">
                    <a:solidFill>
                      <a:schemeClr val="tx1"/>
                    </a:solidFill>
                  </a:rPr>
                  <a:t> ~ </a:t>
                </a:r>
                <a14:m>
                  <m:oMath xmlns:m="http://schemas.openxmlformats.org/officeDocument/2006/math">
                    <m:r>
                      <a:rPr lang="en-US" sz="1400" b="0" i="1" smtClean="0">
                        <a:solidFill>
                          <a:schemeClr val="tx1"/>
                        </a:solidFill>
                        <a:latin typeface="Cambria Math" panose="02040503050406030204" pitchFamily="18" charset="0"/>
                      </a:rPr>
                      <m:t>123 </m:t>
                    </m:r>
                    <m:r>
                      <a:rPr lang="en-US" sz="1400" b="0" i="1" smtClean="0">
                        <a:solidFill>
                          <a:schemeClr val="tx1"/>
                        </a:solidFill>
                        <a:latin typeface="Cambria Math" panose="02040503050406030204" pitchFamily="18" charset="0"/>
                      </a:rPr>
                      <m:t>𝜇</m:t>
                    </m:r>
                    <m:r>
                      <a:rPr lang="en-US" sz="1400" b="0" i="1" smtClean="0">
                        <a:solidFill>
                          <a:schemeClr val="tx1"/>
                        </a:solidFill>
                        <a:latin typeface="Cambria Math" panose="02040503050406030204" pitchFamily="18" charset="0"/>
                      </a:rPr>
                      <m:t>𝑚</m:t>
                    </m:r>
                    <m:r>
                      <a:rPr lang="en-US" sz="1400" b="0" i="1" smtClean="0">
                        <a:solidFill>
                          <a:schemeClr val="tx1"/>
                        </a:solidFill>
                        <a:latin typeface="Cambria Math" panose="02040503050406030204" pitchFamily="18" charset="0"/>
                      </a:rPr>
                      <m:t>. </m:t>
                    </m:r>
                  </m:oMath>
                </a14:m>
                <a:endParaRPr lang="en-US" sz="1400" i="1" dirty="0"/>
              </a:p>
              <a:p>
                <a:pPr algn="ctr"/>
                <a:r>
                  <a:rPr lang="en-US" sz="1400" i="1" dirty="0"/>
                  <a:t>HFT has a resolution of </a:t>
                </a:r>
                <a14:m>
                  <m:oMath xmlns:m="http://schemas.openxmlformats.org/officeDocument/2006/math">
                    <m:r>
                      <a:rPr lang="en-US" sz="1400" b="0" i="1" smtClean="0">
                        <a:latin typeface="Cambria Math" panose="02040503050406030204" pitchFamily="18" charset="0"/>
                      </a:rPr>
                      <m:t>30</m:t>
                    </m:r>
                    <m:r>
                      <a:rPr lang="en-US" sz="1400" b="0" i="1">
                        <a:latin typeface="Cambria Math" panose="02040503050406030204" pitchFamily="18" charset="0"/>
                      </a:rPr>
                      <m:t> </m:t>
                    </m:r>
                    <m:r>
                      <a:rPr lang="en-US" sz="1400" b="0" i="1">
                        <a:latin typeface="Cambria Math" panose="02040503050406030204" pitchFamily="18" charset="0"/>
                      </a:rPr>
                      <m:t>𝜇</m:t>
                    </m:r>
                    <m:r>
                      <a:rPr lang="en-US" sz="1400" b="0" i="1" smtClean="0">
                        <a:latin typeface="Cambria Math" panose="02040503050406030204" pitchFamily="18" charset="0"/>
                      </a:rPr>
                      <m:t>𝑚</m:t>
                    </m:r>
                  </m:oMath>
                </a14:m>
                <a:r>
                  <a:rPr lang="en-US" sz="1400" i="1" dirty="0"/>
                  <a:t> for kaons at ~ </a:t>
                </a:r>
                <a:r>
                  <a:rPr lang="en-US" sz="1400" dirty="0"/>
                  <a:t>1.2 GeV/</a:t>
                </a:r>
                <a:r>
                  <a:rPr lang="en-US" sz="1400" i="1" dirty="0"/>
                  <a:t>c</a:t>
                </a:r>
              </a:p>
              <a:p>
                <a:pPr algn="ctr"/>
                <a:r>
                  <a:rPr lang="en-US" sz="1400" i="1" dirty="0"/>
                  <a:t>HFT can reconstruct D</a:t>
                </a:r>
                <a:r>
                  <a:rPr lang="en-US" sz="1400" i="1" baseline="30000" dirty="0"/>
                  <a:t>0 </a:t>
                </a:r>
                <a:r>
                  <a:rPr lang="en-US" sz="1400" i="1" dirty="0"/>
                  <a:t>candidates</a:t>
                </a:r>
                <a:r>
                  <a:rPr lang="en-US" sz="1400" i="1" dirty="0">
                    <a:solidFill>
                      <a:schemeClr val="tx1"/>
                    </a:solidFill>
                  </a:rPr>
                  <a:t> based on the decay kinematics</a:t>
                </a:r>
              </a:p>
            </p:txBody>
          </p:sp>
        </mc:Choice>
        <mc:Fallback xmlns="">
          <p:sp>
            <p:nvSpPr>
              <p:cNvPr id="7" name="TextBox 6">
                <a:extLst>
                  <a:ext uri="{FF2B5EF4-FFF2-40B4-BE49-F238E27FC236}">
                    <a16:creationId xmlns:a16="http://schemas.microsoft.com/office/drawing/2014/main" id="{0A1D1C7B-3E9B-DF4A-A435-C4295359A2A7}"/>
                  </a:ext>
                </a:extLst>
              </p:cNvPr>
              <p:cNvSpPr txBox="1">
                <a:spLocks noRot="1" noChangeAspect="1" noMove="1" noResize="1" noEditPoints="1" noAdjustHandles="1" noChangeArrowheads="1" noChangeShapeType="1" noTextEdit="1"/>
              </p:cNvSpPr>
              <p:nvPr/>
            </p:nvSpPr>
            <p:spPr>
              <a:xfrm>
                <a:off x="-685618" y="5147566"/>
                <a:ext cx="7591523" cy="738664"/>
              </a:xfrm>
              <a:prstGeom prst="rect">
                <a:avLst/>
              </a:prstGeom>
              <a:blipFill>
                <a:blip r:embed="rId3"/>
                <a:stretch>
                  <a:fillRect t="-1695" b="-847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09981F2-67F4-9649-8A07-B49EA3D954F9}"/>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D</a:t>
            </a:r>
            <a:r>
              <a:rPr lang="en-US" sz="2800" baseline="30000" dirty="0">
                <a:solidFill>
                  <a:schemeClr val="bg1"/>
                </a:solidFill>
                <a:highlight>
                  <a:srgbClr val="000000"/>
                </a:highlight>
              </a:rPr>
              <a:t>0</a:t>
            </a:r>
            <a:r>
              <a:rPr lang="en-US" sz="2800" dirty="0">
                <a:solidFill>
                  <a:schemeClr val="bg1"/>
                </a:solidFill>
                <a:highlight>
                  <a:srgbClr val="000000"/>
                </a:highlight>
              </a:rPr>
              <a:t> Reconstruction</a:t>
            </a:r>
          </a:p>
        </p:txBody>
      </p:sp>
      <p:sp>
        <p:nvSpPr>
          <p:cNvPr id="9" name="TextBox 8">
            <a:extLst>
              <a:ext uri="{FF2B5EF4-FFF2-40B4-BE49-F238E27FC236}">
                <a16:creationId xmlns:a16="http://schemas.microsoft.com/office/drawing/2014/main" id="{5FA45DBF-D111-884D-AA55-00FD6D445875}"/>
              </a:ext>
            </a:extLst>
          </p:cNvPr>
          <p:cNvSpPr txBox="1"/>
          <p:nvPr/>
        </p:nvSpPr>
        <p:spPr>
          <a:xfrm>
            <a:off x="190500" y="558731"/>
            <a:ext cx="6096000" cy="523220"/>
          </a:xfrm>
          <a:prstGeom prst="rect">
            <a:avLst/>
          </a:prstGeom>
          <a:noFill/>
        </p:spPr>
        <p:txBody>
          <a:bodyPr wrap="square" rtlCol="0">
            <a:spAutoFit/>
          </a:bodyPr>
          <a:lstStyle/>
          <a:p>
            <a:r>
              <a:rPr lang="en-US" sz="2800" b="1" dirty="0"/>
              <a:t>Improving signal significance</a:t>
            </a:r>
            <a:endParaRPr lang="en-US" sz="2800" b="1" baseline="30000" dirty="0"/>
          </a:p>
        </p:txBody>
      </p:sp>
      <p:pic>
        <p:nvPicPr>
          <p:cNvPr id="14" name="Picture 13">
            <a:extLst>
              <a:ext uri="{FF2B5EF4-FFF2-40B4-BE49-F238E27FC236}">
                <a16:creationId xmlns:a16="http://schemas.microsoft.com/office/drawing/2014/main" id="{57D6D218-AE52-454F-8912-CFCA95129AD7}"/>
              </a:ext>
            </a:extLst>
          </p:cNvPr>
          <p:cNvPicPr>
            <a:picLocks noChangeAspect="1"/>
          </p:cNvPicPr>
          <p:nvPr/>
        </p:nvPicPr>
        <p:blipFill>
          <a:blip r:embed="rId4"/>
          <a:stretch>
            <a:fillRect/>
          </a:stretch>
        </p:blipFill>
        <p:spPr>
          <a:xfrm>
            <a:off x="6688931" y="1835836"/>
            <a:ext cx="5503656" cy="3186327"/>
          </a:xfrm>
          <a:prstGeom prst="rect">
            <a:avLst/>
          </a:prstGeom>
        </p:spPr>
      </p:pic>
      <p:pic>
        <p:nvPicPr>
          <p:cNvPr id="3074" name="Picture 2">
            <a:extLst>
              <a:ext uri="{FF2B5EF4-FFF2-40B4-BE49-F238E27FC236}">
                <a16:creationId xmlns:a16="http://schemas.microsoft.com/office/drawing/2014/main" id="{ED68D76A-2FCE-AE41-91EA-88AC393E8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97727"/>
            <a:ext cx="2904762" cy="266254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16CD552F-D702-244B-9D68-046B2C40B510}"/>
              </a:ext>
            </a:extLst>
          </p:cNvPr>
          <p:cNvCxnSpPr>
            <a:cxnSpLocks/>
          </p:cNvCxnSpPr>
          <p:nvPr/>
        </p:nvCxnSpPr>
        <p:spPr>
          <a:xfrm flipH="1">
            <a:off x="8371644" y="4252404"/>
            <a:ext cx="97653" cy="14680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613CA5B-99DA-7447-9BB3-4EB27A4D316A}"/>
              </a:ext>
            </a:extLst>
          </p:cNvPr>
          <p:cNvCxnSpPr>
            <a:cxnSpLocks/>
          </p:cNvCxnSpPr>
          <p:nvPr/>
        </p:nvCxnSpPr>
        <p:spPr>
          <a:xfrm flipV="1">
            <a:off x="1708896" y="3462344"/>
            <a:ext cx="897" cy="319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BC99A0D-0AB9-A34E-AF78-68E5A349B05A}"/>
              </a:ext>
            </a:extLst>
          </p:cNvPr>
          <p:cNvCxnSpPr>
            <a:cxnSpLocks/>
          </p:cNvCxnSpPr>
          <p:nvPr/>
        </p:nvCxnSpPr>
        <p:spPr>
          <a:xfrm flipV="1">
            <a:off x="1711586" y="3820484"/>
            <a:ext cx="0" cy="23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D6A90A-3439-2A46-8667-3681D349DE42}"/>
              </a:ext>
            </a:extLst>
          </p:cNvPr>
          <p:cNvCxnSpPr>
            <a:cxnSpLocks/>
          </p:cNvCxnSpPr>
          <p:nvPr/>
        </p:nvCxnSpPr>
        <p:spPr>
          <a:xfrm flipV="1">
            <a:off x="1713603" y="4140524"/>
            <a:ext cx="0" cy="23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1546AF-6121-5946-BB2B-BC82A383ADF6}"/>
              </a:ext>
            </a:extLst>
          </p:cNvPr>
          <p:cNvCxnSpPr>
            <a:cxnSpLocks/>
          </p:cNvCxnSpPr>
          <p:nvPr/>
        </p:nvCxnSpPr>
        <p:spPr>
          <a:xfrm flipV="1">
            <a:off x="1708896" y="4573308"/>
            <a:ext cx="0" cy="2326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1055712-3862-EC4A-808B-B9FA9947D1EC}"/>
              </a:ext>
            </a:extLst>
          </p:cNvPr>
          <p:cNvSpPr txBox="1"/>
          <p:nvPr/>
        </p:nvSpPr>
        <p:spPr>
          <a:xfrm>
            <a:off x="1708896" y="4587279"/>
            <a:ext cx="577402" cy="246221"/>
          </a:xfrm>
          <a:prstGeom prst="rect">
            <a:avLst/>
          </a:prstGeom>
          <a:noFill/>
        </p:spPr>
        <p:txBody>
          <a:bodyPr wrap="none" rtlCol="0">
            <a:spAutoFit/>
          </a:bodyPr>
          <a:lstStyle/>
          <a:p>
            <a:r>
              <a:rPr lang="en-US" sz="1000" dirty="0">
                <a:highlight>
                  <a:srgbClr val="FFFF00"/>
                </a:highlight>
              </a:rPr>
              <a:t>~ </a:t>
            </a:r>
            <a:r>
              <a:rPr lang="en-US" sz="1000" b="1" dirty="0">
                <a:highlight>
                  <a:srgbClr val="FFFF00"/>
                </a:highlight>
              </a:rPr>
              <a:t>1 mm</a:t>
            </a:r>
          </a:p>
        </p:txBody>
      </p:sp>
      <p:sp>
        <p:nvSpPr>
          <p:cNvPr id="28" name="TextBox 27">
            <a:extLst>
              <a:ext uri="{FF2B5EF4-FFF2-40B4-BE49-F238E27FC236}">
                <a16:creationId xmlns:a16="http://schemas.microsoft.com/office/drawing/2014/main" id="{17A1B787-B1A3-4F4F-A032-C942631E1E3D}"/>
              </a:ext>
            </a:extLst>
          </p:cNvPr>
          <p:cNvSpPr txBox="1"/>
          <p:nvPr/>
        </p:nvSpPr>
        <p:spPr>
          <a:xfrm>
            <a:off x="1708896" y="4087548"/>
            <a:ext cx="676788" cy="246221"/>
          </a:xfrm>
          <a:prstGeom prst="rect">
            <a:avLst/>
          </a:prstGeom>
          <a:noFill/>
        </p:spPr>
        <p:txBody>
          <a:bodyPr wrap="none" rtlCol="0">
            <a:spAutoFit/>
          </a:bodyPr>
          <a:lstStyle/>
          <a:p>
            <a:r>
              <a:rPr lang="en-US" sz="1000" dirty="0">
                <a:highlight>
                  <a:srgbClr val="FFFF00"/>
                </a:highlight>
              </a:rPr>
              <a:t>~ </a:t>
            </a:r>
            <a:r>
              <a:rPr lang="en-US" sz="1000" b="1" dirty="0">
                <a:highlight>
                  <a:srgbClr val="FFFF00"/>
                </a:highlight>
              </a:rPr>
              <a:t>300 </a:t>
            </a:r>
            <a:r>
              <a:rPr lang="el-GR" sz="1000" b="1" dirty="0">
                <a:highlight>
                  <a:srgbClr val="FFFF00"/>
                </a:highlight>
              </a:rPr>
              <a:t>μ</a:t>
            </a:r>
            <a:r>
              <a:rPr lang="en-US" sz="1000" b="1" dirty="0">
                <a:highlight>
                  <a:srgbClr val="FFFF00"/>
                </a:highlight>
              </a:rPr>
              <a:t>m</a:t>
            </a:r>
          </a:p>
        </p:txBody>
      </p:sp>
      <p:sp>
        <p:nvSpPr>
          <p:cNvPr id="29" name="TextBox 28">
            <a:extLst>
              <a:ext uri="{FF2B5EF4-FFF2-40B4-BE49-F238E27FC236}">
                <a16:creationId xmlns:a16="http://schemas.microsoft.com/office/drawing/2014/main" id="{B1D382C0-0264-8745-B5BA-3DAD0F0EF887}"/>
              </a:ext>
            </a:extLst>
          </p:cNvPr>
          <p:cNvSpPr txBox="1"/>
          <p:nvPr/>
        </p:nvSpPr>
        <p:spPr>
          <a:xfrm>
            <a:off x="1712430" y="3833610"/>
            <a:ext cx="676788" cy="246221"/>
          </a:xfrm>
          <a:prstGeom prst="rect">
            <a:avLst/>
          </a:prstGeom>
          <a:noFill/>
        </p:spPr>
        <p:txBody>
          <a:bodyPr wrap="none" rtlCol="0">
            <a:spAutoFit/>
          </a:bodyPr>
          <a:lstStyle/>
          <a:p>
            <a:r>
              <a:rPr lang="en-US" sz="1000" dirty="0">
                <a:highlight>
                  <a:srgbClr val="FFFF00"/>
                </a:highlight>
              </a:rPr>
              <a:t>~ </a:t>
            </a:r>
            <a:r>
              <a:rPr lang="en-US" sz="1000" b="1" dirty="0">
                <a:highlight>
                  <a:srgbClr val="FFFF00"/>
                </a:highlight>
              </a:rPr>
              <a:t>250 </a:t>
            </a:r>
            <a:r>
              <a:rPr lang="el-GR" sz="1000" b="1" dirty="0">
                <a:highlight>
                  <a:srgbClr val="FFFF00"/>
                </a:highlight>
              </a:rPr>
              <a:t>μ</a:t>
            </a:r>
            <a:r>
              <a:rPr lang="en-US" sz="1000" b="1" dirty="0">
                <a:highlight>
                  <a:srgbClr val="FFFF00"/>
                </a:highlight>
              </a:rPr>
              <a:t>m</a:t>
            </a:r>
          </a:p>
        </p:txBody>
      </p:sp>
      <p:sp>
        <p:nvSpPr>
          <p:cNvPr id="31" name="TextBox 30">
            <a:extLst>
              <a:ext uri="{FF2B5EF4-FFF2-40B4-BE49-F238E27FC236}">
                <a16:creationId xmlns:a16="http://schemas.microsoft.com/office/drawing/2014/main" id="{5629C05A-20A9-024E-8868-04AEE9F43868}"/>
              </a:ext>
            </a:extLst>
          </p:cNvPr>
          <p:cNvSpPr txBox="1"/>
          <p:nvPr/>
        </p:nvSpPr>
        <p:spPr>
          <a:xfrm>
            <a:off x="1708896" y="3528543"/>
            <a:ext cx="611065" cy="246221"/>
          </a:xfrm>
          <a:prstGeom prst="rect">
            <a:avLst/>
          </a:prstGeom>
          <a:noFill/>
        </p:spPr>
        <p:txBody>
          <a:bodyPr wrap="none" rtlCol="0">
            <a:spAutoFit/>
          </a:bodyPr>
          <a:lstStyle/>
          <a:p>
            <a:r>
              <a:rPr lang="en-US" sz="1000" dirty="0">
                <a:highlight>
                  <a:srgbClr val="FFFF00"/>
                </a:highlight>
              </a:rPr>
              <a:t>~ </a:t>
            </a:r>
            <a:r>
              <a:rPr lang="en-US" sz="1000" b="1" dirty="0">
                <a:highlight>
                  <a:srgbClr val="FFFF00"/>
                </a:highlight>
              </a:rPr>
              <a:t>30 </a:t>
            </a:r>
            <a:r>
              <a:rPr lang="el-GR" sz="1000" b="1" dirty="0">
                <a:highlight>
                  <a:srgbClr val="FFFF00"/>
                </a:highlight>
              </a:rPr>
              <a:t>μ</a:t>
            </a:r>
            <a:r>
              <a:rPr lang="en-US" sz="1000" b="1" dirty="0">
                <a:highlight>
                  <a:srgbClr val="FFFF00"/>
                </a:highlight>
              </a:rPr>
              <a:t>m</a:t>
            </a:r>
          </a:p>
        </p:txBody>
      </p:sp>
      <p:sp>
        <p:nvSpPr>
          <p:cNvPr id="30" name="TextBox 29">
            <a:extLst>
              <a:ext uri="{FF2B5EF4-FFF2-40B4-BE49-F238E27FC236}">
                <a16:creationId xmlns:a16="http://schemas.microsoft.com/office/drawing/2014/main" id="{080C5202-1D71-E644-85D7-05FC77A89E71}"/>
              </a:ext>
            </a:extLst>
          </p:cNvPr>
          <p:cNvSpPr txBox="1"/>
          <p:nvPr/>
        </p:nvSpPr>
        <p:spPr>
          <a:xfrm>
            <a:off x="1279039" y="4776129"/>
            <a:ext cx="809837" cy="261610"/>
          </a:xfrm>
          <a:prstGeom prst="rect">
            <a:avLst/>
          </a:prstGeom>
          <a:noFill/>
        </p:spPr>
        <p:txBody>
          <a:bodyPr wrap="none" rtlCol="0">
            <a:spAutoFit/>
          </a:bodyPr>
          <a:lstStyle/>
          <a:p>
            <a:r>
              <a:rPr lang="en-US" sz="1100" b="1" dirty="0"/>
              <a:t>TPC Tracks</a:t>
            </a:r>
          </a:p>
        </p:txBody>
      </p:sp>
      <p:sp>
        <p:nvSpPr>
          <p:cNvPr id="10" name="Date Placeholder 9">
            <a:extLst>
              <a:ext uri="{FF2B5EF4-FFF2-40B4-BE49-F238E27FC236}">
                <a16:creationId xmlns:a16="http://schemas.microsoft.com/office/drawing/2014/main" id="{001D57F3-EC2A-253B-0E2E-431049148D3D}"/>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394452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02ED4D-16B2-F344-9792-2E5C44DD99C2}"/>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A47E6096-13FA-FF40-8746-E3578E6C4D0C}"/>
              </a:ext>
            </a:extLst>
          </p:cNvPr>
          <p:cNvSpPr>
            <a:spLocks noGrp="1"/>
          </p:cNvSpPr>
          <p:nvPr>
            <p:ph type="sldNum" sz="quarter" idx="12"/>
          </p:nvPr>
        </p:nvSpPr>
        <p:spPr/>
        <p:txBody>
          <a:bodyPr/>
          <a:lstStyle/>
          <a:p>
            <a:fld id="{A086A585-AE89-314D-B364-FD430CA14BAC}" type="slidenum">
              <a:rPr lang="en-US" smtClean="0"/>
              <a:t>35</a:t>
            </a:fld>
            <a:endParaRPr lang="en-US"/>
          </a:p>
        </p:txBody>
      </p:sp>
      <p:pic>
        <p:nvPicPr>
          <p:cNvPr id="8" name="Picture 7">
            <a:extLst>
              <a:ext uri="{FF2B5EF4-FFF2-40B4-BE49-F238E27FC236}">
                <a16:creationId xmlns:a16="http://schemas.microsoft.com/office/drawing/2014/main" id="{F26B1DB2-55A4-F547-87F4-416D46457862}"/>
              </a:ext>
            </a:extLst>
          </p:cNvPr>
          <p:cNvPicPr>
            <a:picLocks noChangeAspect="1"/>
          </p:cNvPicPr>
          <p:nvPr/>
        </p:nvPicPr>
        <p:blipFill>
          <a:blip r:embed="rId2"/>
          <a:stretch>
            <a:fillRect/>
          </a:stretch>
        </p:blipFill>
        <p:spPr>
          <a:xfrm rot="5400000">
            <a:off x="53195" y="1140313"/>
            <a:ext cx="3928369" cy="4042441"/>
          </a:xfrm>
          <a:prstGeom prst="rect">
            <a:avLst/>
          </a:prstGeom>
        </p:spPr>
      </p:pic>
      <p:sp>
        <p:nvSpPr>
          <p:cNvPr id="6" name="TextBox 5">
            <a:extLst>
              <a:ext uri="{FF2B5EF4-FFF2-40B4-BE49-F238E27FC236}">
                <a16:creationId xmlns:a16="http://schemas.microsoft.com/office/drawing/2014/main" id="{4E3B4E24-8256-154C-A3BB-F1FE1F0B5E00}"/>
              </a:ext>
            </a:extLst>
          </p:cNvPr>
          <p:cNvSpPr txBox="1"/>
          <p:nvPr/>
        </p:nvSpPr>
        <p:spPr>
          <a:xfrm>
            <a:off x="697601" y="2966281"/>
            <a:ext cx="542136" cy="307777"/>
          </a:xfrm>
          <a:prstGeom prst="rect">
            <a:avLst/>
          </a:prstGeom>
          <a:noFill/>
        </p:spPr>
        <p:txBody>
          <a:bodyPr wrap="none" rtlCol="0">
            <a:spAutoFit/>
          </a:bodyPr>
          <a:lstStyle/>
          <a:p>
            <a:r>
              <a:rPr lang="en-US" sz="1400" i="1" dirty="0">
                <a:solidFill>
                  <a:srgbClr val="FF0000"/>
                </a:solidFill>
              </a:rPr>
              <a:t>STAR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251A08-862E-054D-875C-92F962F9484F}"/>
                  </a:ext>
                </a:extLst>
              </p:cNvPr>
              <p:cNvSpPr txBox="1"/>
              <p:nvPr/>
            </p:nvSpPr>
            <p:spPr>
              <a:xfrm>
                <a:off x="1474507" y="1312543"/>
                <a:ext cx="2274854" cy="290785"/>
              </a:xfrm>
              <a:prstGeom prst="rect">
                <a:avLst/>
              </a:prstGeom>
              <a:noFill/>
            </p:spPr>
            <p:txBody>
              <a:bodyPr wrap="none" rtlCol="0">
                <a:spAutoFit/>
              </a:bodyPr>
              <a:lstStyle/>
              <a:p>
                <a:r>
                  <a:rPr lang="en-US" sz="1200" dirty="0" err="1">
                    <a:latin typeface="Times New Roman" panose="02020603050405020304" pitchFamily="18" charset="0"/>
                    <a:cs typeface="Times New Roman" panose="02020603050405020304" pitchFamily="18" charset="0"/>
                  </a:rPr>
                  <a:t>Au+Au</a:t>
                </a:r>
                <a:r>
                  <a:rPr lang="en-US" sz="1200" dirty="0">
                    <a:latin typeface="Times New Roman" panose="02020603050405020304" pitchFamily="18" charset="0"/>
                    <a:cs typeface="Times New Roman" panose="02020603050405020304" pitchFamily="18" charset="0"/>
                  </a:rPr>
                  <a:t> </a:t>
                </a:r>
                <a14:m>
                  <m:oMath xmlns:m="http://schemas.openxmlformats.org/officeDocument/2006/math">
                    <m:r>
                      <a:rPr lang="en-US" sz="120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200" b="0" i="0" smtClean="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200" dirty="0">
                    <a:latin typeface="Times New Roman" panose="02020603050405020304" pitchFamily="18" charset="0"/>
                    <a:cs typeface="Times New Roman" panose="02020603050405020304" pitchFamily="18" charset="0"/>
                  </a:rPr>
                  <a:t> = 200 GeV , Run14</a:t>
                </a:r>
              </a:p>
            </p:txBody>
          </p:sp>
        </mc:Choice>
        <mc:Fallback xmlns="">
          <p:sp>
            <p:nvSpPr>
              <p:cNvPr id="5" name="TextBox 4">
                <a:extLst>
                  <a:ext uri="{FF2B5EF4-FFF2-40B4-BE49-F238E27FC236}">
                    <a16:creationId xmlns:a16="http://schemas.microsoft.com/office/drawing/2014/main" id="{40251A08-862E-054D-875C-92F962F9484F}"/>
                  </a:ext>
                </a:extLst>
              </p:cNvPr>
              <p:cNvSpPr txBox="1">
                <a:spLocks noRot="1" noChangeAspect="1" noMove="1" noResize="1" noEditPoints="1" noAdjustHandles="1" noChangeArrowheads="1" noChangeShapeType="1" noTextEdit="1"/>
              </p:cNvSpPr>
              <p:nvPr/>
            </p:nvSpPr>
            <p:spPr>
              <a:xfrm>
                <a:off x="1474507" y="1312543"/>
                <a:ext cx="2274854" cy="290785"/>
              </a:xfrm>
              <a:prstGeom prst="rect">
                <a:avLst/>
              </a:prstGeom>
              <a:blipFill>
                <a:blip r:embed="rId3"/>
                <a:stretch>
                  <a:fillRect b="-1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6EEA10F-F38D-7242-A120-32A551B3511D}"/>
              </a:ext>
            </a:extLst>
          </p:cNvPr>
          <p:cNvSpPr txBox="1"/>
          <p:nvPr/>
        </p:nvSpPr>
        <p:spPr>
          <a:xfrm>
            <a:off x="-1" y="61784"/>
            <a:ext cx="6365289" cy="523220"/>
          </a:xfrm>
          <a:prstGeom prst="rect">
            <a:avLst/>
          </a:prstGeom>
          <a:noFill/>
        </p:spPr>
        <p:txBody>
          <a:bodyPr wrap="square" rtlCol="0">
            <a:spAutoFit/>
          </a:bodyPr>
          <a:lstStyle/>
          <a:p>
            <a:r>
              <a:rPr lang="en-US" sz="2800" dirty="0">
                <a:solidFill>
                  <a:schemeClr val="bg1"/>
                </a:solidFill>
                <a:highlight>
                  <a:srgbClr val="000000"/>
                </a:highlight>
              </a:rPr>
              <a:t>D</a:t>
            </a:r>
            <a:r>
              <a:rPr lang="en-US" sz="2800" baseline="30000" dirty="0">
                <a:solidFill>
                  <a:schemeClr val="bg1"/>
                </a:solidFill>
                <a:highlight>
                  <a:srgbClr val="000000"/>
                </a:highlight>
              </a:rPr>
              <a:t>0</a:t>
            </a:r>
            <a:r>
              <a:rPr lang="en-US" sz="2800" dirty="0">
                <a:solidFill>
                  <a:schemeClr val="bg1"/>
                </a:solidFill>
                <a:highlight>
                  <a:srgbClr val="000000"/>
                </a:highlight>
              </a:rPr>
              <a:t> Reconstruction</a:t>
            </a:r>
            <a:endParaRPr lang="en-US" sz="2800" dirty="0">
              <a:solidFill>
                <a:schemeClr val="bg1"/>
              </a:solidFill>
              <a:highlight>
                <a:srgbClr val="000000"/>
              </a:highlight>
              <a:latin typeface="+mj-lt"/>
            </a:endParaRPr>
          </a:p>
        </p:txBody>
      </p:sp>
      <p:sp>
        <p:nvSpPr>
          <p:cNvPr id="15" name="TextBox 14">
            <a:extLst>
              <a:ext uri="{FF2B5EF4-FFF2-40B4-BE49-F238E27FC236}">
                <a16:creationId xmlns:a16="http://schemas.microsoft.com/office/drawing/2014/main" id="{2FD1D315-11ED-6644-B48A-E8CCAEE579C4}"/>
              </a:ext>
            </a:extLst>
          </p:cNvPr>
          <p:cNvSpPr txBox="1"/>
          <p:nvPr/>
        </p:nvSpPr>
        <p:spPr>
          <a:xfrm>
            <a:off x="5734975" y="1233996"/>
            <a:ext cx="184731" cy="369332"/>
          </a:xfrm>
          <a:prstGeom prst="rect">
            <a:avLst/>
          </a:prstGeom>
          <a:noFill/>
        </p:spPr>
        <p:txBody>
          <a:bodyPr wrap="none" rtlCol="0">
            <a:spAutoFit/>
          </a:bodyPr>
          <a:lstStyle/>
          <a:p>
            <a:endParaRPr lang="en-US" dirty="0"/>
          </a:p>
        </p:txBody>
      </p:sp>
      <p:pic>
        <p:nvPicPr>
          <p:cNvPr id="16" name="Picture 15" descr="Chart&#10;&#10;Description automatically generated">
            <a:extLst>
              <a:ext uri="{FF2B5EF4-FFF2-40B4-BE49-F238E27FC236}">
                <a16:creationId xmlns:a16="http://schemas.microsoft.com/office/drawing/2014/main" id="{A94E5D73-ACAA-A14E-A0CC-2FCAB0E92A35}"/>
              </a:ext>
            </a:extLst>
          </p:cNvPr>
          <p:cNvPicPr>
            <a:picLocks noChangeAspect="1"/>
          </p:cNvPicPr>
          <p:nvPr/>
        </p:nvPicPr>
        <p:blipFill rotWithShape="1">
          <a:blip r:embed="rId4"/>
          <a:srcRect l="3836"/>
          <a:stretch/>
        </p:blipFill>
        <p:spPr>
          <a:xfrm>
            <a:off x="4101482" y="1418662"/>
            <a:ext cx="3586949" cy="3785959"/>
          </a:xfrm>
          <a:prstGeom prst="rect">
            <a:avLst/>
          </a:prstGeom>
        </p:spPr>
      </p:pic>
      <p:sp>
        <p:nvSpPr>
          <p:cNvPr id="18" name="TextBox 17">
            <a:extLst>
              <a:ext uri="{FF2B5EF4-FFF2-40B4-BE49-F238E27FC236}">
                <a16:creationId xmlns:a16="http://schemas.microsoft.com/office/drawing/2014/main" id="{8AEDB855-D794-AA49-8C3B-45B2EFC08895}"/>
              </a:ext>
            </a:extLst>
          </p:cNvPr>
          <p:cNvSpPr txBox="1"/>
          <p:nvPr/>
        </p:nvSpPr>
        <p:spPr>
          <a:xfrm>
            <a:off x="5492351" y="5204621"/>
            <a:ext cx="6002100" cy="830997"/>
          </a:xfrm>
          <a:prstGeom prst="rect">
            <a:avLst/>
          </a:prstGeom>
          <a:noFill/>
        </p:spPr>
        <p:txBody>
          <a:bodyPr wrap="square" rtlCol="0">
            <a:spAutoFit/>
          </a:bodyPr>
          <a:lstStyle/>
          <a:p>
            <a:pPr algn="ctr"/>
            <a:r>
              <a:rPr lang="en-US" sz="1600" b="1" dirty="0">
                <a:solidFill>
                  <a:schemeClr val="bg1"/>
                </a:solidFill>
                <a:highlight>
                  <a:srgbClr val="FF0000"/>
                </a:highlight>
              </a:rPr>
              <a:t>D</a:t>
            </a:r>
            <a:r>
              <a:rPr lang="en-US" sz="1600" b="1" baseline="30000" dirty="0">
                <a:solidFill>
                  <a:schemeClr val="bg1"/>
                </a:solidFill>
                <a:highlight>
                  <a:srgbClr val="FF0000"/>
                </a:highlight>
              </a:rPr>
              <a:t>0</a:t>
            </a:r>
            <a:r>
              <a:rPr lang="en-US" sz="1600" b="1" dirty="0">
                <a:solidFill>
                  <a:schemeClr val="bg1"/>
                </a:solidFill>
                <a:highlight>
                  <a:srgbClr val="FF0000"/>
                </a:highlight>
              </a:rPr>
              <a:t> yield corrected for reconstruction efficiency</a:t>
            </a:r>
            <a:endParaRPr lang="en-US" sz="1600" dirty="0">
              <a:solidFill>
                <a:schemeClr val="bg1"/>
              </a:solidFill>
              <a:highlight>
                <a:srgbClr val="FF0000"/>
              </a:highlight>
            </a:endParaRPr>
          </a:p>
          <a:p>
            <a:pPr algn="ctr"/>
            <a:r>
              <a:rPr lang="en-US" sz="1600" i="1" dirty="0"/>
              <a:t>The efficiency weights were derived using a data-driven fast simulation method</a:t>
            </a:r>
            <a:endParaRPr lang="en-US" sz="1600" i="1" dirty="0">
              <a:solidFill>
                <a:schemeClr val="tx1"/>
              </a:solidFill>
            </a:endParaRPr>
          </a:p>
        </p:txBody>
      </p:sp>
      <p:pic>
        <p:nvPicPr>
          <p:cNvPr id="19" name="Picture 18">
            <a:extLst>
              <a:ext uri="{FF2B5EF4-FFF2-40B4-BE49-F238E27FC236}">
                <a16:creationId xmlns:a16="http://schemas.microsoft.com/office/drawing/2014/main" id="{C0B17990-BA5B-BA4D-AE6E-BFE139A081DA}"/>
              </a:ext>
            </a:extLst>
          </p:cNvPr>
          <p:cNvPicPr>
            <a:picLocks noChangeAspect="1"/>
          </p:cNvPicPr>
          <p:nvPr/>
        </p:nvPicPr>
        <p:blipFill rotWithShape="1">
          <a:blip r:embed="rId5"/>
          <a:srcRect l="6197"/>
          <a:stretch/>
        </p:blipFill>
        <p:spPr>
          <a:xfrm>
            <a:off x="8288127" y="1421101"/>
            <a:ext cx="3903873" cy="3705913"/>
          </a:xfrm>
          <a:prstGeom prst="rect">
            <a:avLst/>
          </a:prstGeom>
        </p:spPr>
      </p:pic>
      <p:sp>
        <p:nvSpPr>
          <p:cNvPr id="17" name="TextBox 16">
            <a:extLst>
              <a:ext uri="{FF2B5EF4-FFF2-40B4-BE49-F238E27FC236}">
                <a16:creationId xmlns:a16="http://schemas.microsoft.com/office/drawing/2014/main" id="{8782599C-9579-0E4E-BFD0-79D9425EFE7C}"/>
              </a:ext>
            </a:extLst>
          </p:cNvPr>
          <p:cNvSpPr txBox="1"/>
          <p:nvPr/>
        </p:nvSpPr>
        <p:spPr>
          <a:xfrm>
            <a:off x="6738853" y="1197348"/>
            <a:ext cx="2498853" cy="276999"/>
          </a:xfrm>
          <a:prstGeom prst="rect">
            <a:avLst/>
          </a:prstGeom>
          <a:noFill/>
          <a:ln>
            <a:solidFill>
              <a:schemeClr val="accent2">
                <a:hueOff val="-727682"/>
                <a:satOff val="-41964"/>
                <a:lumOff val="4314"/>
              </a:schemeClr>
            </a:solidFill>
          </a:ln>
        </p:spPr>
        <p:txBody>
          <a:bodyPr wrap="square" rtlCol="0">
            <a:spAutoFit/>
          </a:bodyPr>
          <a:lstStyle/>
          <a:p>
            <a:pPr algn="ctr"/>
            <a:r>
              <a:rPr lang="en-US" sz="1200" b="1" dirty="0"/>
              <a:t>STAR,</a:t>
            </a:r>
            <a:r>
              <a:rPr lang="en-US" sz="1200" dirty="0"/>
              <a:t> Phys. Rev. C 99 (2019) 034908</a:t>
            </a:r>
          </a:p>
        </p:txBody>
      </p:sp>
      <p:sp>
        <p:nvSpPr>
          <p:cNvPr id="4" name="Date Placeholder 3">
            <a:extLst>
              <a:ext uri="{FF2B5EF4-FFF2-40B4-BE49-F238E27FC236}">
                <a16:creationId xmlns:a16="http://schemas.microsoft.com/office/drawing/2014/main" id="{651102FF-B2A1-7C31-0D4B-C771735BF043}"/>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30634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2B8995-42C4-D841-8B90-F6DC4640ACBF}"/>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BAAFDAC0-CB69-F149-A252-B5118D975390}"/>
              </a:ext>
            </a:extLst>
          </p:cNvPr>
          <p:cNvSpPr>
            <a:spLocks noGrp="1"/>
          </p:cNvSpPr>
          <p:nvPr>
            <p:ph type="sldNum" sz="quarter" idx="12"/>
          </p:nvPr>
        </p:nvSpPr>
        <p:spPr/>
        <p:txBody>
          <a:bodyPr/>
          <a:lstStyle/>
          <a:p>
            <a:fld id="{A086A585-AE89-314D-B364-FD430CA14BAC}" type="slidenum">
              <a:rPr lang="en-US" smtClean="0"/>
              <a:t>36</a:t>
            </a:fld>
            <a:endParaRPr lang="en-US"/>
          </a:p>
        </p:txBody>
      </p:sp>
      <p:sp>
        <p:nvSpPr>
          <p:cNvPr id="4" name="TextBox 3">
            <a:extLst>
              <a:ext uri="{FF2B5EF4-FFF2-40B4-BE49-F238E27FC236}">
                <a16:creationId xmlns:a16="http://schemas.microsoft.com/office/drawing/2014/main" id="{2D60FBC5-C2B4-324F-966C-0A3176A9015D}"/>
              </a:ext>
            </a:extLst>
          </p:cNvPr>
          <p:cNvSpPr txBox="1"/>
          <p:nvPr/>
        </p:nvSpPr>
        <p:spPr>
          <a:xfrm>
            <a:off x="-2" y="61784"/>
            <a:ext cx="9444447" cy="523220"/>
          </a:xfrm>
          <a:prstGeom prst="rect">
            <a:avLst/>
          </a:prstGeom>
          <a:noFill/>
        </p:spPr>
        <p:txBody>
          <a:bodyPr wrap="square" rtlCol="0">
            <a:spAutoFit/>
          </a:bodyPr>
          <a:lstStyle/>
          <a:p>
            <a:r>
              <a:rPr lang="en-US" sz="2800" dirty="0">
                <a:solidFill>
                  <a:schemeClr val="bg1"/>
                </a:solidFill>
                <a:highlight>
                  <a:srgbClr val="000000"/>
                </a:highlight>
                <a:latin typeface="+mj-lt"/>
              </a:rPr>
              <a:t>Fragmentation Function In PYTHIA8</a:t>
            </a:r>
          </a:p>
        </p:txBody>
      </p:sp>
      <p:sp>
        <p:nvSpPr>
          <p:cNvPr id="7" name="TextBox 6">
            <a:extLst>
              <a:ext uri="{FF2B5EF4-FFF2-40B4-BE49-F238E27FC236}">
                <a16:creationId xmlns:a16="http://schemas.microsoft.com/office/drawing/2014/main" id="{D6141128-4715-5B46-8399-BABC27D1C0E7}"/>
              </a:ext>
            </a:extLst>
          </p:cNvPr>
          <p:cNvSpPr txBox="1"/>
          <p:nvPr/>
        </p:nvSpPr>
        <p:spPr>
          <a:xfrm>
            <a:off x="211872" y="585004"/>
            <a:ext cx="7053341" cy="369332"/>
          </a:xfrm>
          <a:prstGeom prst="rect">
            <a:avLst/>
          </a:prstGeom>
          <a:noFill/>
        </p:spPr>
        <p:txBody>
          <a:bodyPr wrap="none" rtlCol="0">
            <a:spAutoFit/>
          </a:bodyPr>
          <a:lstStyle/>
          <a:p>
            <a:r>
              <a:rPr lang="en-US" dirty="0"/>
              <a:t>Fragmentation function: Related to cross-section of production processes</a:t>
            </a:r>
          </a:p>
        </p:txBody>
      </p:sp>
      <p:pic>
        <p:nvPicPr>
          <p:cNvPr id="29" name="Picture 28">
            <a:extLst>
              <a:ext uri="{FF2B5EF4-FFF2-40B4-BE49-F238E27FC236}">
                <a16:creationId xmlns:a16="http://schemas.microsoft.com/office/drawing/2014/main" id="{C933B97E-9D47-C741-BDB3-C611F84E97C4}"/>
              </a:ext>
            </a:extLst>
          </p:cNvPr>
          <p:cNvPicPr>
            <a:picLocks noChangeAspect="1"/>
          </p:cNvPicPr>
          <p:nvPr/>
        </p:nvPicPr>
        <p:blipFill rotWithShape="1">
          <a:blip r:embed="rId2"/>
          <a:srcRect r="47728" b="9609"/>
          <a:stretch/>
        </p:blipFill>
        <p:spPr>
          <a:xfrm>
            <a:off x="36422" y="1797625"/>
            <a:ext cx="5476278" cy="3878749"/>
          </a:xfrm>
          <a:prstGeom prst="rect">
            <a:avLst/>
          </a:prstGeom>
        </p:spPr>
      </p:pic>
      <p:pic>
        <p:nvPicPr>
          <p:cNvPr id="31" name="Picture 30">
            <a:extLst>
              <a:ext uri="{FF2B5EF4-FFF2-40B4-BE49-F238E27FC236}">
                <a16:creationId xmlns:a16="http://schemas.microsoft.com/office/drawing/2014/main" id="{09D24551-9027-7641-900C-4EBB2A0C6044}"/>
              </a:ext>
            </a:extLst>
          </p:cNvPr>
          <p:cNvPicPr>
            <a:picLocks noChangeAspect="1"/>
          </p:cNvPicPr>
          <p:nvPr/>
        </p:nvPicPr>
        <p:blipFill>
          <a:blip r:embed="rId3"/>
          <a:stretch>
            <a:fillRect/>
          </a:stretch>
        </p:blipFill>
        <p:spPr>
          <a:xfrm>
            <a:off x="5533144" y="909214"/>
            <a:ext cx="3044562" cy="205262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1DA5F7D-FC7A-614E-90C8-CC7CC1005DDD}"/>
                  </a:ext>
                </a:extLst>
              </p:cNvPr>
              <p:cNvSpPr txBox="1"/>
              <p:nvPr/>
            </p:nvSpPr>
            <p:spPr>
              <a:xfrm>
                <a:off x="1190413" y="997771"/>
                <a:ext cx="3364191" cy="683136"/>
              </a:xfrm>
              <a:prstGeom prst="rect">
                <a:avLst/>
              </a:prstGeom>
              <a:noFill/>
            </p:spPr>
            <p:txBody>
              <a:bodyPr wrap="none" rtlCol="0">
                <a:spAutoFit/>
              </a:bodyPr>
              <a:lstStyle/>
              <a:p>
                <a:r>
                  <a:rPr lang="en-US" sz="2000" dirty="0"/>
                  <a:t>In experiment, </a:t>
                </a:r>
                <a14:m>
                  <m:oMath xmlns:m="http://schemas.openxmlformats.org/officeDocument/2006/math">
                    <m:r>
                      <m:rPr>
                        <m:sty m:val="p"/>
                      </m:rPr>
                      <a:rPr lang="en-US" sz="2000" b="0" i="0" smtClean="0">
                        <a:latin typeface="Cambria Math" panose="02040503050406030204" pitchFamily="18" charset="0"/>
                      </a:rPr>
                      <m:t>z</m:t>
                    </m:r>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m:rPr>
                                    <m:sty m:val="p"/>
                                  </m:rPr>
                                  <a:rPr lang="en-US" sz="2000" b="0" i="0" smtClean="0">
                                    <a:latin typeface="Cambria Math" panose="02040503050406030204" pitchFamily="18" charset="0"/>
                                  </a:rPr>
                                  <m:t>p</m:t>
                                </m:r>
                              </m:e>
                            </m:acc>
                          </m:e>
                          <m:sub>
                            <m:r>
                              <m:rPr>
                                <m:sty m:val="p"/>
                              </m:rPr>
                              <a:rPr lang="en-US" sz="2000" b="0" i="0" smtClean="0">
                                <a:latin typeface="Cambria Math" panose="02040503050406030204" pitchFamily="18" charset="0"/>
                              </a:rPr>
                              <m:t>T</m:t>
                            </m:r>
                            <m:r>
                              <a:rPr lang="en-US" sz="2000" b="0" i="0"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m:t>
                                </m:r>
                              </m:e>
                              <m:sup>
                                <m:r>
                                  <a:rPr lang="en-US" sz="2000" b="0" i="0" smtClean="0">
                                    <a:latin typeface="Cambria Math" panose="02040503050406030204" pitchFamily="18" charset="0"/>
                                  </a:rPr>
                                  <m:t>0</m:t>
                                </m:r>
                              </m:sup>
                            </m:sSup>
                            <m:r>
                              <a:rPr lang="en-US" sz="2000" b="0" i="0" smtClean="0">
                                <a:latin typeface="Cambria Math" panose="02040503050406030204" pitchFamily="18" charset="0"/>
                              </a:rPr>
                              <m:t> </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m:t>
                                </m:r>
                              </m:e>
                            </m:acc>
                          </m:e>
                          <m:sub>
                            <m:r>
                              <m:rPr>
                                <m:sty m:val="p"/>
                              </m:rPr>
                              <a:rPr lang="en-US" sz="2000" b="0" i="0" smtClean="0">
                                <a:latin typeface="Cambria Math" panose="02040503050406030204" pitchFamily="18" charset="0"/>
                              </a:rPr>
                              <m:t>T</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Jet</m:t>
                            </m:r>
                          </m:sub>
                        </m:sSub>
                      </m:num>
                      <m:den>
                        <m:sSub>
                          <m:sSubPr>
                            <m:ctrlPr>
                              <a:rPr lang="en-US" sz="2000" b="0" i="1" smtClean="0">
                                <a:latin typeface="Cambria Math" panose="02040503050406030204" pitchFamily="18" charset="0"/>
                              </a:rPr>
                            </m:ctrlPr>
                          </m:sSubPr>
                          <m:e>
                            <m:r>
                              <a:rPr lang="en-US" sz="2000" b="0" i="0" smtClean="0">
                                <a:latin typeface="Cambria Math" panose="02040503050406030204" pitchFamily="18" charset="0"/>
                              </a:rPr>
                              <m:t>|</m:t>
                            </m:r>
                            <m:acc>
                              <m:accPr>
                                <m:chr m:val="⃗"/>
                                <m:ctrlPr>
                                  <a:rPr lang="en-US" sz="2000" b="0" i="1" smtClean="0">
                                    <a:latin typeface="Cambria Math" panose="02040503050406030204" pitchFamily="18" charset="0"/>
                                  </a:rPr>
                                </m:ctrlPr>
                              </m:accPr>
                              <m:e>
                                <m:r>
                                  <m:rPr>
                                    <m:sty m:val="p"/>
                                  </m:rPr>
                                  <a:rPr lang="en-US" sz="2000" b="0" i="0" smtClean="0">
                                    <a:latin typeface="Cambria Math" panose="02040503050406030204" pitchFamily="18" charset="0"/>
                                  </a:rPr>
                                  <m:t>p</m:t>
                                </m:r>
                              </m:e>
                            </m:acc>
                          </m:e>
                          <m:sub>
                            <m:r>
                              <m:rPr>
                                <m:sty m:val="p"/>
                              </m:rPr>
                              <a:rPr lang="en-US" sz="2000" b="0" i="0" smtClean="0">
                                <a:latin typeface="Cambria Math" panose="02040503050406030204" pitchFamily="18" charset="0"/>
                              </a:rPr>
                              <m:t>T</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Jet</m:t>
                            </m:r>
                          </m:sub>
                        </m:sSub>
                        <m:r>
                          <a:rPr lang="en-US" sz="2000" b="0" i="0" smtClean="0">
                            <a:latin typeface="Cambria Math" panose="02040503050406030204" pitchFamily="18" charset="0"/>
                          </a:rPr>
                          <m:t>|</m:t>
                        </m:r>
                      </m:den>
                    </m:f>
                  </m:oMath>
                </a14:m>
                <a:endParaRPr lang="en-US" sz="2000" dirty="0"/>
              </a:p>
            </p:txBody>
          </p:sp>
        </mc:Choice>
        <mc:Fallback xmlns="">
          <p:sp>
            <p:nvSpPr>
              <p:cNvPr id="32" name="TextBox 31">
                <a:extLst>
                  <a:ext uri="{FF2B5EF4-FFF2-40B4-BE49-F238E27FC236}">
                    <a16:creationId xmlns:a16="http://schemas.microsoft.com/office/drawing/2014/main" id="{91DA5F7D-FC7A-614E-90C8-CC7CC1005DDD}"/>
                  </a:ext>
                </a:extLst>
              </p:cNvPr>
              <p:cNvSpPr txBox="1">
                <a:spLocks noRot="1" noChangeAspect="1" noMove="1" noResize="1" noEditPoints="1" noAdjustHandles="1" noChangeArrowheads="1" noChangeShapeType="1" noTextEdit="1"/>
              </p:cNvSpPr>
              <p:nvPr/>
            </p:nvSpPr>
            <p:spPr>
              <a:xfrm>
                <a:off x="1190413" y="997771"/>
                <a:ext cx="3364191" cy="683136"/>
              </a:xfrm>
              <a:prstGeom prst="rect">
                <a:avLst/>
              </a:prstGeom>
              <a:blipFill>
                <a:blip r:embed="rId4"/>
                <a:stretch>
                  <a:fillRect l="-1880" b="-1818"/>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F5E3F66-7DCC-2346-97E0-3C0FBCC55F7D}"/>
              </a:ext>
            </a:extLst>
          </p:cNvPr>
          <p:cNvPicPr>
            <a:picLocks noChangeAspect="1"/>
          </p:cNvPicPr>
          <p:nvPr/>
        </p:nvPicPr>
        <p:blipFill>
          <a:blip r:embed="rId5"/>
          <a:stretch>
            <a:fillRect/>
          </a:stretch>
        </p:blipFill>
        <p:spPr>
          <a:xfrm>
            <a:off x="8767363" y="900418"/>
            <a:ext cx="3178686" cy="2102034"/>
          </a:xfrm>
          <a:prstGeom prst="rect">
            <a:avLst/>
          </a:prstGeom>
        </p:spPr>
      </p:pic>
      <p:sp>
        <p:nvSpPr>
          <p:cNvPr id="38" name="TextBox 37">
            <a:extLst>
              <a:ext uri="{FF2B5EF4-FFF2-40B4-BE49-F238E27FC236}">
                <a16:creationId xmlns:a16="http://schemas.microsoft.com/office/drawing/2014/main" id="{B58440E6-42A5-9841-AD92-1B0E5C81BC3A}"/>
              </a:ext>
            </a:extLst>
          </p:cNvPr>
          <p:cNvSpPr txBox="1"/>
          <p:nvPr/>
        </p:nvSpPr>
        <p:spPr>
          <a:xfrm>
            <a:off x="8530683" y="3367668"/>
            <a:ext cx="184731" cy="369332"/>
          </a:xfrm>
          <a:prstGeom prst="rect">
            <a:avLst/>
          </a:prstGeom>
          <a:noFill/>
        </p:spPr>
        <p:txBody>
          <a:bodyPr wrap="none" rtlCol="0">
            <a:spAutoFit/>
          </a:bodyPr>
          <a:lstStyle/>
          <a:p>
            <a:endParaRPr lang="en-US" dirty="0"/>
          </a:p>
        </p:txBody>
      </p:sp>
      <p:sp>
        <p:nvSpPr>
          <p:cNvPr id="39" name="TextBox 38">
            <a:extLst>
              <a:ext uri="{FF2B5EF4-FFF2-40B4-BE49-F238E27FC236}">
                <a16:creationId xmlns:a16="http://schemas.microsoft.com/office/drawing/2014/main" id="{02A285BC-69C1-824F-9F36-F721EC6FF084}"/>
              </a:ext>
            </a:extLst>
          </p:cNvPr>
          <p:cNvSpPr txBox="1"/>
          <p:nvPr/>
        </p:nvSpPr>
        <p:spPr>
          <a:xfrm>
            <a:off x="8573332" y="1665706"/>
            <a:ext cx="381836" cy="523220"/>
          </a:xfrm>
          <a:prstGeom prst="rect">
            <a:avLst/>
          </a:prstGeom>
          <a:noFill/>
        </p:spPr>
        <p:txBody>
          <a:bodyPr wrap="none" rtlCol="0">
            <a:spAutoFit/>
          </a:bodyPr>
          <a:lstStyle/>
          <a:p>
            <a:r>
              <a:rPr lang="en-US" sz="2800" b="1" dirty="0"/>
              <a:t>X</a:t>
            </a:r>
          </a:p>
        </p:txBody>
      </p:sp>
      <p:pic>
        <p:nvPicPr>
          <p:cNvPr id="45" name="Picture 44">
            <a:extLst>
              <a:ext uri="{FF2B5EF4-FFF2-40B4-BE49-F238E27FC236}">
                <a16:creationId xmlns:a16="http://schemas.microsoft.com/office/drawing/2014/main" id="{5C3E2FC1-D8CA-9F4C-AB88-AC3444E9C9DF}"/>
              </a:ext>
            </a:extLst>
          </p:cNvPr>
          <p:cNvPicPr>
            <a:picLocks noChangeAspect="1"/>
          </p:cNvPicPr>
          <p:nvPr/>
        </p:nvPicPr>
        <p:blipFill>
          <a:blip r:embed="rId6"/>
          <a:stretch>
            <a:fillRect/>
          </a:stretch>
        </p:blipFill>
        <p:spPr>
          <a:xfrm>
            <a:off x="5586172" y="3415319"/>
            <a:ext cx="4114801" cy="2897596"/>
          </a:xfrm>
          <a:prstGeom prst="rect">
            <a:avLst/>
          </a:prstGeom>
        </p:spPr>
      </p:pic>
      <p:sp>
        <p:nvSpPr>
          <p:cNvPr id="46" name="TextBox 45">
            <a:extLst>
              <a:ext uri="{FF2B5EF4-FFF2-40B4-BE49-F238E27FC236}">
                <a16:creationId xmlns:a16="http://schemas.microsoft.com/office/drawing/2014/main" id="{7482803D-4867-8045-BA63-69325E8205EE}"/>
              </a:ext>
            </a:extLst>
          </p:cNvPr>
          <p:cNvSpPr txBox="1"/>
          <p:nvPr/>
        </p:nvSpPr>
        <p:spPr>
          <a:xfrm>
            <a:off x="5826590" y="3170137"/>
            <a:ext cx="3816429" cy="307777"/>
          </a:xfrm>
          <a:prstGeom prst="rect">
            <a:avLst/>
          </a:prstGeom>
          <a:noFill/>
        </p:spPr>
        <p:txBody>
          <a:bodyPr wrap="none" rtlCol="0">
            <a:spAutoFit/>
          </a:bodyPr>
          <a:lstStyle/>
          <a:p>
            <a:r>
              <a:rPr lang="en-US" sz="1400" b="1" dirty="0">
                <a:solidFill>
                  <a:srgbClr val="FF0000"/>
                </a:solidFill>
              </a:rPr>
              <a:t>Ratio of reweighted and original response matrix</a:t>
            </a:r>
          </a:p>
        </p:txBody>
      </p:sp>
      <p:sp>
        <p:nvSpPr>
          <p:cNvPr id="47" name="Oval 46">
            <a:extLst>
              <a:ext uri="{FF2B5EF4-FFF2-40B4-BE49-F238E27FC236}">
                <a16:creationId xmlns:a16="http://schemas.microsoft.com/office/drawing/2014/main" id="{DDB71C26-815B-9044-B80B-342F944DEFD7}"/>
              </a:ext>
            </a:extLst>
          </p:cNvPr>
          <p:cNvSpPr/>
          <p:nvPr/>
        </p:nvSpPr>
        <p:spPr>
          <a:xfrm>
            <a:off x="6605829" y="5182781"/>
            <a:ext cx="2774795" cy="535259"/>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EC330F4C-BE96-6048-BAAB-17AF58E42B8D}"/>
              </a:ext>
            </a:extLst>
          </p:cNvPr>
          <p:cNvCxnSpPr>
            <a:cxnSpLocks/>
          </p:cNvCxnSpPr>
          <p:nvPr/>
        </p:nvCxnSpPr>
        <p:spPr>
          <a:xfrm flipV="1">
            <a:off x="8577706" y="4581885"/>
            <a:ext cx="1822575" cy="984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7F321C8-6629-8347-B43C-34E87AA91B6A}"/>
              </a:ext>
            </a:extLst>
          </p:cNvPr>
          <p:cNvSpPr txBox="1"/>
          <p:nvPr/>
        </p:nvSpPr>
        <p:spPr>
          <a:xfrm>
            <a:off x="9246809" y="4042475"/>
            <a:ext cx="3178686" cy="523220"/>
          </a:xfrm>
          <a:prstGeom prst="rect">
            <a:avLst/>
          </a:prstGeom>
          <a:noFill/>
        </p:spPr>
        <p:txBody>
          <a:bodyPr wrap="square" rtlCol="0">
            <a:spAutoFit/>
          </a:bodyPr>
          <a:lstStyle/>
          <a:p>
            <a:pPr algn="ctr"/>
            <a:r>
              <a:rPr lang="en-US" sz="1400" dirty="0">
                <a:solidFill>
                  <a:srgbClr val="FF0000"/>
                </a:solidFill>
              </a:rPr>
              <a:t>Low </a:t>
            </a:r>
            <a:r>
              <a:rPr lang="en-US" sz="1400" dirty="0" err="1">
                <a:solidFill>
                  <a:srgbClr val="FF0000"/>
                </a:solidFill>
              </a:rPr>
              <a:t>p</a:t>
            </a:r>
            <a:r>
              <a:rPr lang="en-US" sz="1400" baseline="-25000" dirty="0" err="1">
                <a:solidFill>
                  <a:srgbClr val="FF0000"/>
                </a:solidFill>
              </a:rPr>
              <a:t>T</a:t>
            </a:r>
            <a:r>
              <a:rPr lang="en-US" sz="1400" baseline="-25000" dirty="0">
                <a:solidFill>
                  <a:srgbClr val="FF0000"/>
                </a:solidFill>
              </a:rPr>
              <a:t> </a:t>
            </a:r>
            <a:r>
              <a:rPr lang="en-US" sz="1400" dirty="0">
                <a:solidFill>
                  <a:srgbClr val="FF0000"/>
                </a:solidFill>
              </a:rPr>
              <a:t>particle level jets pick up huge weights </a:t>
            </a:r>
            <a:r>
              <a:rPr lang="en-US" sz="1400" dirty="0">
                <a:solidFill>
                  <a:srgbClr val="FF0000"/>
                </a:solidFill>
                <a:sym typeface="Wingdings" pitchFamily="2" charset="2"/>
              </a:rPr>
              <a:t> </a:t>
            </a:r>
            <a:r>
              <a:rPr lang="en-US" sz="1400" dirty="0">
                <a:solidFill>
                  <a:srgbClr val="FF0000"/>
                </a:solidFill>
              </a:rPr>
              <a:t> Bias in response matrix</a:t>
            </a:r>
            <a:endParaRPr lang="en-US" sz="1400" baseline="-25000" dirty="0">
              <a:solidFill>
                <a:srgbClr val="FF0000"/>
              </a:solidFill>
            </a:endParaRPr>
          </a:p>
        </p:txBody>
      </p:sp>
      <p:sp>
        <p:nvSpPr>
          <p:cNvPr id="53" name="TextBox 52">
            <a:extLst>
              <a:ext uri="{FF2B5EF4-FFF2-40B4-BE49-F238E27FC236}">
                <a16:creationId xmlns:a16="http://schemas.microsoft.com/office/drawing/2014/main" id="{19968F5E-231A-CC4E-B72E-52B4FC2C8BF4}"/>
              </a:ext>
            </a:extLst>
          </p:cNvPr>
          <p:cNvSpPr txBox="1"/>
          <p:nvPr/>
        </p:nvSpPr>
        <p:spPr>
          <a:xfrm>
            <a:off x="10282726" y="4813449"/>
            <a:ext cx="1390124" cy="369332"/>
          </a:xfrm>
          <a:prstGeom prst="rect">
            <a:avLst/>
          </a:prstGeom>
          <a:noFill/>
        </p:spPr>
        <p:txBody>
          <a:bodyPr wrap="none" rtlCol="0">
            <a:spAutoFit/>
          </a:bodyPr>
          <a:lstStyle/>
          <a:p>
            <a:r>
              <a:rPr lang="en-US" dirty="0">
                <a:solidFill>
                  <a:schemeClr val="bg1"/>
                </a:solidFill>
                <a:highlight>
                  <a:srgbClr val="FF0000"/>
                </a:highlight>
              </a:rPr>
              <a:t>NEED FIXING</a:t>
            </a:r>
          </a:p>
        </p:txBody>
      </p:sp>
      <p:pic>
        <p:nvPicPr>
          <p:cNvPr id="18" name="Picture 2" descr="Quick upload of logos for incoming conferences | The STAR experiment">
            <a:extLst>
              <a:ext uri="{FF2B5EF4-FFF2-40B4-BE49-F238E27FC236}">
                <a16:creationId xmlns:a16="http://schemas.microsoft.com/office/drawing/2014/main" id="{8260E433-651C-7E47-B813-64EFFA7257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20" r="16812"/>
          <a:stretch/>
        </p:blipFill>
        <p:spPr bwMode="auto">
          <a:xfrm>
            <a:off x="11413060" y="6020882"/>
            <a:ext cx="719679" cy="881524"/>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D3A59831-C799-8225-7D74-1254BEE8A7DA}"/>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409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47" grpId="0" animBg="1"/>
      <p:bldP spid="50" grpId="0"/>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68A897-3D3A-5545-8175-A02D603A3BD7}"/>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D508BCDC-8B6E-CF40-A638-291618D86F26}"/>
              </a:ext>
            </a:extLst>
          </p:cNvPr>
          <p:cNvSpPr>
            <a:spLocks noGrp="1"/>
          </p:cNvSpPr>
          <p:nvPr>
            <p:ph type="sldNum" sz="quarter" idx="12"/>
          </p:nvPr>
        </p:nvSpPr>
        <p:spPr/>
        <p:txBody>
          <a:bodyPr/>
          <a:lstStyle/>
          <a:p>
            <a:fld id="{A086A585-AE89-314D-B364-FD430CA14BAC}" type="slidenum">
              <a:rPr lang="en-US" smtClean="0"/>
              <a:t>37</a:t>
            </a:fld>
            <a:endParaRPr lang="en-US"/>
          </a:p>
        </p:txBody>
      </p:sp>
      <p:sp>
        <p:nvSpPr>
          <p:cNvPr id="4" name="TextBox 3">
            <a:extLst>
              <a:ext uri="{FF2B5EF4-FFF2-40B4-BE49-F238E27FC236}">
                <a16:creationId xmlns:a16="http://schemas.microsoft.com/office/drawing/2014/main" id="{C1B7FE02-5EFC-2343-A488-6CE42D38C157}"/>
              </a:ext>
            </a:extLst>
          </p:cNvPr>
          <p:cNvSpPr txBox="1"/>
          <p:nvPr/>
        </p:nvSpPr>
        <p:spPr>
          <a:xfrm>
            <a:off x="-2" y="61784"/>
            <a:ext cx="9444447" cy="523220"/>
          </a:xfrm>
          <a:prstGeom prst="rect">
            <a:avLst/>
          </a:prstGeom>
          <a:noFill/>
        </p:spPr>
        <p:txBody>
          <a:bodyPr wrap="square" rtlCol="0">
            <a:spAutoFit/>
          </a:bodyPr>
          <a:lstStyle/>
          <a:p>
            <a:r>
              <a:rPr lang="en-US" sz="2800" dirty="0">
                <a:solidFill>
                  <a:schemeClr val="bg1"/>
                </a:solidFill>
                <a:highlight>
                  <a:srgbClr val="000000"/>
                </a:highlight>
                <a:latin typeface="+mj-lt"/>
              </a:rPr>
              <a:t>Summary and Outlook</a:t>
            </a:r>
          </a:p>
        </p:txBody>
      </p:sp>
      <p:sp>
        <p:nvSpPr>
          <p:cNvPr id="5" name="TextBox 4">
            <a:extLst>
              <a:ext uri="{FF2B5EF4-FFF2-40B4-BE49-F238E27FC236}">
                <a16:creationId xmlns:a16="http://schemas.microsoft.com/office/drawing/2014/main" id="{5DB7F60E-40CF-0144-9C25-DFB7E1C53424}"/>
              </a:ext>
            </a:extLst>
          </p:cNvPr>
          <p:cNvSpPr txBox="1"/>
          <p:nvPr/>
        </p:nvSpPr>
        <p:spPr>
          <a:xfrm>
            <a:off x="312234" y="825190"/>
            <a:ext cx="11162799" cy="3788858"/>
          </a:xfrm>
          <a:prstGeom prst="rect">
            <a:avLst/>
          </a:prstGeom>
          <a:noFill/>
        </p:spPr>
        <p:txBody>
          <a:bodyPr wrap="none" rtlCol="0">
            <a:spAutoFit/>
          </a:bodyPr>
          <a:lstStyle/>
          <a:p>
            <a:pPr marL="285750" indent="-285750">
              <a:lnSpc>
                <a:spcPct val="150000"/>
              </a:lnSpc>
              <a:buFont typeface="Wingdings" pitchFamily="2" charset="2"/>
              <a:buChar char="ü"/>
            </a:pPr>
            <a:r>
              <a:rPr lang="en-US" dirty="0"/>
              <a:t>First measurements of D</a:t>
            </a:r>
            <a:r>
              <a:rPr lang="en-US" baseline="30000" dirty="0"/>
              <a:t>0</a:t>
            </a:r>
            <a:r>
              <a:rPr lang="en-US" dirty="0"/>
              <a:t> meson jet </a:t>
            </a:r>
            <a:r>
              <a:rPr lang="en-US" dirty="0" err="1"/>
              <a:t>p</a:t>
            </a:r>
            <a:r>
              <a:rPr lang="en-US" baseline="-25000" dirty="0" err="1"/>
              <a:t>T</a:t>
            </a:r>
            <a:r>
              <a:rPr lang="en-US" dirty="0"/>
              <a:t> spectra and radial distribution of D</a:t>
            </a:r>
            <a:r>
              <a:rPr lang="en-US" baseline="30000" dirty="0"/>
              <a:t>0</a:t>
            </a:r>
            <a:r>
              <a:rPr lang="en-US" dirty="0"/>
              <a:t> mesons in jets for peripheral collisions.</a:t>
            </a:r>
          </a:p>
          <a:p>
            <a:pPr marL="285750" indent="-285750">
              <a:lnSpc>
                <a:spcPct val="150000"/>
              </a:lnSpc>
              <a:buFont typeface="Wingdings" pitchFamily="2" charset="2"/>
              <a:buChar char="ü"/>
            </a:pPr>
            <a:r>
              <a:rPr lang="en-US" dirty="0"/>
              <a:t>PYTHIA simulation along with existing data-driven fast simulation method used to estimate detector effects.</a:t>
            </a:r>
          </a:p>
          <a:p>
            <a:pPr marL="285750" indent="-285750">
              <a:lnSpc>
                <a:spcPct val="150000"/>
              </a:lnSpc>
              <a:buFont typeface="Wingdings" pitchFamily="2" charset="2"/>
              <a:buChar char="ü"/>
            </a:pPr>
            <a:r>
              <a:rPr lang="en-US" dirty="0"/>
              <a:t>2D Unfolding used to correct the radial distribution of D</a:t>
            </a:r>
            <a:r>
              <a:rPr lang="en-US" baseline="30000" dirty="0"/>
              <a:t>0</a:t>
            </a:r>
            <a:r>
              <a:rPr lang="en-US" dirty="0"/>
              <a:t> mesons</a:t>
            </a:r>
          </a:p>
          <a:p>
            <a:pPr>
              <a:lnSpc>
                <a:spcPct val="150000"/>
              </a:lnSpc>
            </a:pPr>
            <a:endParaRPr lang="en-US" dirty="0"/>
          </a:p>
          <a:p>
            <a:pPr marL="285750" indent="-285750">
              <a:lnSpc>
                <a:spcPct val="150000"/>
              </a:lnSpc>
              <a:buFont typeface="Arial" panose="020B0604020202020204" pitchFamily="34" charset="0"/>
              <a:buChar char="•"/>
            </a:pPr>
            <a:r>
              <a:rPr lang="en-US" dirty="0"/>
              <a:t>Need a way to correct for the fragmentation function discrepancy</a:t>
            </a:r>
          </a:p>
          <a:p>
            <a:pPr marL="285750" indent="-285750">
              <a:lnSpc>
                <a:spcPct val="150000"/>
              </a:lnSpc>
              <a:buFont typeface="Arial" panose="020B0604020202020204" pitchFamily="34" charset="0"/>
              <a:buChar char="•"/>
            </a:pPr>
            <a:r>
              <a:rPr lang="en-US" dirty="0"/>
              <a:t>Official simulation sample on the way to validate the current results for QM</a:t>
            </a:r>
          </a:p>
          <a:p>
            <a:pPr marL="285750" indent="-285750">
              <a:lnSpc>
                <a:spcPct val="150000"/>
              </a:lnSpc>
              <a:buFont typeface="Arial" panose="020B0604020202020204" pitchFamily="34" charset="0"/>
              <a:buChar char="•"/>
            </a:pPr>
            <a:r>
              <a:rPr lang="en-US" dirty="0"/>
              <a:t>R</a:t>
            </a:r>
            <a:r>
              <a:rPr lang="en-US" baseline="-25000" dirty="0"/>
              <a:t>CP</a:t>
            </a:r>
            <a:r>
              <a:rPr lang="en-US" dirty="0"/>
              <a:t> values will be reported with the official sample</a:t>
            </a:r>
            <a:endParaRPr lang="en-US" baseline="-25000" dirty="0"/>
          </a:p>
          <a:p>
            <a:pPr marL="285750" indent="-285750">
              <a:lnSpc>
                <a:spcPct val="150000"/>
              </a:lnSpc>
              <a:buFont typeface="Arial" panose="020B0604020202020204" pitchFamily="34" charset="0"/>
              <a:buChar char="•"/>
            </a:pPr>
            <a:endParaRPr lang="en-US" dirty="0"/>
          </a:p>
          <a:p>
            <a:pPr>
              <a:lnSpc>
                <a:spcPct val="150000"/>
              </a:lnSpc>
            </a:pPr>
            <a:r>
              <a:rPr lang="en-US" dirty="0"/>
              <a:t> </a:t>
            </a:r>
          </a:p>
        </p:txBody>
      </p:sp>
      <p:sp>
        <p:nvSpPr>
          <p:cNvPr id="6" name="TextBox 5">
            <a:extLst>
              <a:ext uri="{FF2B5EF4-FFF2-40B4-BE49-F238E27FC236}">
                <a16:creationId xmlns:a16="http://schemas.microsoft.com/office/drawing/2014/main" id="{611ED569-D7B2-C04C-B36F-7B3C612886BD}"/>
              </a:ext>
            </a:extLst>
          </p:cNvPr>
          <p:cNvSpPr txBox="1"/>
          <p:nvPr/>
        </p:nvSpPr>
        <p:spPr>
          <a:xfrm>
            <a:off x="5445533" y="5216228"/>
            <a:ext cx="1300934" cy="369332"/>
          </a:xfrm>
          <a:prstGeom prst="rect">
            <a:avLst/>
          </a:prstGeom>
          <a:noFill/>
        </p:spPr>
        <p:txBody>
          <a:bodyPr wrap="none" rtlCol="0">
            <a:spAutoFit/>
          </a:bodyPr>
          <a:lstStyle/>
          <a:p>
            <a:r>
              <a:rPr lang="en-US" dirty="0">
                <a:solidFill>
                  <a:schemeClr val="bg1"/>
                </a:solidFill>
                <a:highlight>
                  <a:srgbClr val="FF0000"/>
                </a:highlight>
              </a:rPr>
              <a:t>THANK YOU</a:t>
            </a:r>
          </a:p>
        </p:txBody>
      </p:sp>
      <p:pic>
        <p:nvPicPr>
          <p:cNvPr id="7" name="Picture 2" descr="Quick upload of logos for incoming conferences | The STAR experiment">
            <a:extLst>
              <a:ext uri="{FF2B5EF4-FFF2-40B4-BE49-F238E27FC236}">
                <a16:creationId xmlns:a16="http://schemas.microsoft.com/office/drawing/2014/main" id="{A251A4CD-2D27-F84A-B078-602B2E198E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20" r="16812"/>
          <a:stretch/>
        </p:blipFill>
        <p:spPr bwMode="auto">
          <a:xfrm>
            <a:off x="11413060" y="6020882"/>
            <a:ext cx="719679" cy="881524"/>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BD9C73D5-65CA-663C-D102-E1FBCA420DA2}"/>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3064383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1CFB0E-494C-DC49-82A2-20C71AE8DC47}"/>
              </a:ext>
            </a:extLst>
          </p:cNvPr>
          <p:cNvSpPr>
            <a:spLocks noGrp="1"/>
          </p:cNvSpPr>
          <p:nvPr>
            <p:ph type="ftr" sz="quarter" idx="11"/>
          </p:nvPr>
        </p:nvSpPr>
        <p:spPr/>
        <p:txBody>
          <a:bodyPr/>
          <a:lstStyle/>
          <a:p>
            <a:r>
              <a:rPr lang="en-US"/>
              <a:t>Diptanil Roy, Rutgers Talk 2023</a:t>
            </a:r>
          </a:p>
        </p:txBody>
      </p:sp>
      <p:sp>
        <p:nvSpPr>
          <p:cNvPr id="3" name="Slide Number Placeholder 2">
            <a:extLst>
              <a:ext uri="{FF2B5EF4-FFF2-40B4-BE49-F238E27FC236}">
                <a16:creationId xmlns:a16="http://schemas.microsoft.com/office/drawing/2014/main" id="{0105AB78-25A4-674F-999D-2E7D8D83103E}"/>
              </a:ext>
            </a:extLst>
          </p:cNvPr>
          <p:cNvSpPr>
            <a:spLocks noGrp="1"/>
          </p:cNvSpPr>
          <p:nvPr>
            <p:ph type="sldNum" sz="quarter" idx="12"/>
          </p:nvPr>
        </p:nvSpPr>
        <p:spPr/>
        <p:txBody>
          <a:bodyPr/>
          <a:lstStyle/>
          <a:p>
            <a:fld id="{A086A585-AE89-314D-B364-FD430CA14BAC}" type="slidenum">
              <a:rPr lang="en-US" smtClean="0"/>
              <a:t>38</a:t>
            </a:fld>
            <a:endParaRPr lang="en-US"/>
          </a:p>
        </p:txBody>
      </p:sp>
      <p:pic>
        <p:nvPicPr>
          <p:cNvPr id="4" name="Picture 3" descr="Diagram&#10;&#10;Description automatically generated">
            <a:extLst>
              <a:ext uri="{FF2B5EF4-FFF2-40B4-BE49-F238E27FC236}">
                <a16:creationId xmlns:a16="http://schemas.microsoft.com/office/drawing/2014/main" id="{0AE77C47-963A-BF46-92FF-101C6D02D5EB}"/>
              </a:ext>
            </a:extLst>
          </p:cNvPr>
          <p:cNvPicPr>
            <a:picLocks noChangeAspect="1"/>
          </p:cNvPicPr>
          <p:nvPr/>
        </p:nvPicPr>
        <p:blipFill>
          <a:blip r:embed="rId2"/>
          <a:stretch>
            <a:fillRect/>
          </a:stretch>
        </p:blipFill>
        <p:spPr>
          <a:xfrm>
            <a:off x="0" y="644654"/>
            <a:ext cx="12192000" cy="5568692"/>
          </a:xfrm>
          <a:prstGeom prst="rect">
            <a:avLst/>
          </a:prstGeom>
        </p:spPr>
      </p:pic>
      <p:sp>
        <p:nvSpPr>
          <p:cNvPr id="5" name="TextBox 4">
            <a:extLst>
              <a:ext uri="{FF2B5EF4-FFF2-40B4-BE49-F238E27FC236}">
                <a16:creationId xmlns:a16="http://schemas.microsoft.com/office/drawing/2014/main" id="{9E104E39-0D15-F64F-9BBE-0E027804A596}"/>
              </a:ext>
            </a:extLst>
          </p:cNvPr>
          <p:cNvSpPr txBox="1"/>
          <p:nvPr/>
        </p:nvSpPr>
        <p:spPr>
          <a:xfrm>
            <a:off x="-2" y="61784"/>
            <a:ext cx="9444447" cy="523220"/>
          </a:xfrm>
          <a:prstGeom prst="rect">
            <a:avLst/>
          </a:prstGeom>
          <a:noFill/>
        </p:spPr>
        <p:txBody>
          <a:bodyPr wrap="square" rtlCol="0">
            <a:spAutoFit/>
          </a:bodyPr>
          <a:lstStyle/>
          <a:p>
            <a:r>
              <a:rPr lang="en-US" sz="2800" dirty="0">
                <a:solidFill>
                  <a:schemeClr val="bg1"/>
                </a:solidFill>
                <a:highlight>
                  <a:srgbClr val="000000"/>
                </a:highlight>
                <a:latin typeface="+mj-lt"/>
              </a:rPr>
              <a:t>Backup</a:t>
            </a:r>
          </a:p>
        </p:txBody>
      </p:sp>
      <p:pic>
        <p:nvPicPr>
          <p:cNvPr id="6" name="Picture 2" descr="Quick upload of logos for incoming conferences | The STAR experiment">
            <a:extLst>
              <a:ext uri="{FF2B5EF4-FFF2-40B4-BE49-F238E27FC236}">
                <a16:creationId xmlns:a16="http://schemas.microsoft.com/office/drawing/2014/main" id="{0D9F920B-1D10-D94B-AE55-BFBD6232CD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0" r="16812"/>
          <a:stretch/>
        </p:blipFill>
        <p:spPr bwMode="auto">
          <a:xfrm>
            <a:off x="11413060" y="6020882"/>
            <a:ext cx="719679" cy="881524"/>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4C065F9-AC5C-7EDC-7F0C-E1DE33D37514}"/>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285980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AF29B7-2398-904B-B0D4-3B06090BF2A7}"/>
              </a:ext>
            </a:extLst>
          </p:cNvPr>
          <p:cNvSpPr>
            <a:spLocks noGrp="1"/>
          </p:cNvSpPr>
          <p:nvPr>
            <p:ph type="ftr" sz="quarter" idx="11"/>
          </p:nvPr>
        </p:nvSpPr>
        <p:spPr/>
        <p:txBody>
          <a:bodyPr/>
          <a:lstStyle/>
          <a:p>
            <a:r>
              <a:rPr lang="en-US">
                <a:solidFill>
                  <a:schemeClr val="tx1"/>
                </a:solidFill>
              </a:rPr>
              <a:t>Diptanil Roy, Rutgers Talk 2023</a:t>
            </a:r>
            <a:endParaRPr lang="en-US" dirty="0">
              <a:solidFill>
                <a:schemeClr val="tx1"/>
              </a:solidFill>
            </a:endParaRPr>
          </a:p>
        </p:txBody>
      </p:sp>
      <p:sp>
        <p:nvSpPr>
          <p:cNvPr id="3" name="Slide Number Placeholder 2">
            <a:extLst>
              <a:ext uri="{FF2B5EF4-FFF2-40B4-BE49-F238E27FC236}">
                <a16:creationId xmlns:a16="http://schemas.microsoft.com/office/drawing/2014/main" id="{082911E6-D775-624E-9707-D2F774EB436D}"/>
              </a:ext>
            </a:extLst>
          </p:cNvPr>
          <p:cNvSpPr>
            <a:spLocks noGrp="1"/>
          </p:cNvSpPr>
          <p:nvPr>
            <p:ph type="sldNum" sz="quarter" idx="12"/>
          </p:nvPr>
        </p:nvSpPr>
        <p:spPr/>
        <p:txBody>
          <a:bodyPr/>
          <a:lstStyle/>
          <a:p>
            <a:fld id="{A086A585-AE89-314D-B364-FD430CA14BAC}" type="slidenum">
              <a:rPr lang="en-US" smtClean="0"/>
              <a:t>39</a:t>
            </a:fld>
            <a:endParaRPr lang="en-US"/>
          </a:p>
        </p:txBody>
      </p:sp>
      <p:sp>
        <p:nvSpPr>
          <p:cNvPr id="4" name="TextBox 3">
            <a:extLst>
              <a:ext uri="{FF2B5EF4-FFF2-40B4-BE49-F238E27FC236}">
                <a16:creationId xmlns:a16="http://schemas.microsoft.com/office/drawing/2014/main" id="{BBF6E611-F686-B742-99C0-D91717F55507}"/>
              </a:ext>
            </a:extLst>
          </p:cNvPr>
          <p:cNvSpPr txBox="1"/>
          <p:nvPr/>
        </p:nvSpPr>
        <p:spPr>
          <a:xfrm>
            <a:off x="-2" y="61784"/>
            <a:ext cx="9444447" cy="523220"/>
          </a:xfrm>
          <a:prstGeom prst="rect">
            <a:avLst/>
          </a:prstGeom>
          <a:noFill/>
        </p:spPr>
        <p:txBody>
          <a:bodyPr wrap="square" rtlCol="0">
            <a:spAutoFit/>
          </a:bodyPr>
          <a:lstStyle/>
          <a:p>
            <a:r>
              <a:rPr lang="en-US" sz="2800" dirty="0">
                <a:solidFill>
                  <a:schemeClr val="bg1"/>
                </a:solidFill>
                <a:highlight>
                  <a:srgbClr val="000000"/>
                </a:highlight>
                <a:latin typeface="+mj-lt"/>
              </a:rPr>
              <a:t>Backup</a:t>
            </a:r>
          </a:p>
        </p:txBody>
      </p:sp>
      <p:sp>
        <p:nvSpPr>
          <p:cNvPr id="18" name="TextBox 17">
            <a:extLst>
              <a:ext uri="{FF2B5EF4-FFF2-40B4-BE49-F238E27FC236}">
                <a16:creationId xmlns:a16="http://schemas.microsoft.com/office/drawing/2014/main" id="{D671DDBA-57B2-584A-A30C-07454EAC50C5}"/>
              </a:ext>
            </a:extLst>
          </p:cNvPr>
          <p:cNvSpPr txBox="1"/>
          <p:nvPr/>
        </p:nvSpPr>
        <p:spPr>
          <a:xfrm>
            <a:off x="10093734" y="1750771"/>
            <a:ext cx="1999654"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JHEP 05 (2018) 006</a:t>
            </a:r>
          </a:p>
        </p:txBody>
      </p:sp>
      <p:pic>
        <p:nvPicPr>
          <p:cNvPr id="25" name="Picture 2" descr="Quick upload of logos for incoming conferences | The STAR experiment">
            <a:extLst>
              <a:ext uri="{FF2B5EF4-FFF2-40B4-BE49-F238E27FC236}">
                <a16:creationId xmlns:a16="http://schemas.microsoft.com/office/drawing/2014/main" id="{1BD0EE93-4E96-7B40-94D9-5E2C53CE9F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20" r="16812"/>
          <a:stretch/>
        </p:blipFill>
        <p:spPr bwMode="auto">
          <a:xfrm>
            <a:off x="11413060" y="6020882"/>
            <a:ext cx="719679" cy="8815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69DC130-5E32-BD43-9647-9EC50D64B091}"/>
              </a:ext>
            </a:extLst>
          </p:cNvPr>
          <p:cNvPicPr>
            <a:picLocks noChangeAspect="1"/>
          </p:cNvPicPr>
          <p:nvPr/>
        </p:nvPicPr>
        <p:blipFill>
          <a:blip r:embed="rId3"/>
          <a:stretch>
            <a:fillRect/>
          </a:stretch>
        </p:blipFill>
        <p:spPr>
          <a:xfrm rot="5400000">
            <a:off x="3858714" y="-369025"/>
            <a:ext cx="4474570" cy="7596051"/>
          </a:xfrm>
          <a:prstGeom prst="rect">
            <a:avLst/>
          </a:prstGeom>
        </p:spPr>
      </p:pic>
      <p:sp>
        <p:nvSpPr>
          <p:cNvPr id="5" name="Date Placeholder 4">
            <a:extLst>
              <a:ext uri="{FF2B5EF4-FFF2-40B4-BE49-F238E27FC236}">
                <a16:creationId xmlns:a16="http://schemas.microsoft.com/office/drawing/2014/main" id="{985C464B-0287-4A37-5D2C-78B8E0FB48C5}"/>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70204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0B09B-8C42-C1FE-3ECC-F55A53F32ACA}"/>
              </a:ext>
            </a:extLst>
          </p:cNvPr>
          <p:cNvSpPr txBox="1"/>
          <p:nvPr/>
        </p:nvSpPr>
        <p:spPr>
          <a:xfrm>
            <a:off x="0" y="61784"/>
            <a:ext cx="6096000" cy="523220"/>
          </a:xfrm>
          <a:prstGeom prst="rect">
            <a:avLst/>
          </a:prstGeom>
          <a:noFill/>
        </p:spPr>
        <p:txBody>
          <a:bodyPr wrap="square" rtlCol="0">
            <a:spAutoFit/>
          </a:bodyPr>
          <a:lstStyle/>
          <a:p>
            <a:r>
              <a:rPr lang="en-US" sz="2800" b="1" dirty="0">
                <a:solidFill>
                  <a:schemeClr val="bg1"/>
                </a:solidFill>
                <a:highlight>
                  <a:srgbClr val="000000"/>
                </a:highlight>
                <a:latin typeface="+mj-lt"/>
              </a:rPr>
              <a:t>Quark-Gluon Plasma (QGP)</a:t>
            </a:r>
          </a:p>
        </p:txBody>
      </p:sp>
      <p:pic>
        <p:nvPicPr>
          <p:cNvPr id="1026" name="Picture 2">
            <a:extLst>
              <a:ext uri="{FF2B5EF4-FFF2-40B4-BE49-F238E27FC236}">
                <a16:creationId xmlns:a16="http://schemas.microsoft.com/office/drawing/2014/main" id="{D6E745BB-4CE3-7224-6FB9-2A258E66D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157" y="636665"/>
            <a:ext cx="5049472" cy="55846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38E9CD5-FE9E-7F7F-8B95-0ECD62BDE461}"/>
              </a:ext>
            </a:extLst>
          </p:cNvPr>
          <p:cNvPicPr>
            <a:picLocks noChangeAspect="1"/>
          </p:cNvPicPr>
          <p:nvPr/>
        </p:nvPicPr>
        <p:blipFill rotWithShape="1">
          <a:blip r:embed="rId4"/>
          <a:srcRect r="67770"/>
          <a:stretch/>
        </p:blipFill>
        <p:spPr>
          <a:xfrm>
            <a:off x="722508" y="3720414"/>
            <a:ext cx="1847199" cy="2463706"/>
          </a:xfrm>
          <a:prstGeom prst="rect">
            <a:avLst/>
          </a:prstGeom>
        </p:spPr>
      </p:pic>
      <p:pic>
        <p:nvPicPr>
          <p:cNvPr id="4" name="Picture 3">
            <a:extLst>
              <a:ext uri="{FF2B5EF4-FFF2-40B4-BE49-F238E27FC236}">
                <a16:creationId xmlns:a16="http://schemas.microsoft.com/office/drawing/2014/main" id="{1E73EE81-67F2-E42C-A467-6A3F65270960}"/>
              </a:ext>
            </a:extLst>
          </p:cNvPr>
          <p:cNvPicPr>
            <a:picLocks noChangeAspect="1"/>
          </p:cNvPicPr>
          <p:nvPr/>
        </p:nvPicPr>
        <p:blipFill rotWithShape="1">
          <a:blip r:embed="rId5"/>
          <a:srcRect l="55253" r="4975" b="11835"/>
          <a:stretch/>
        </p:blipFill>
        <p:spPr>
          <a:xfrm>
            <a:off x="416209" y="323394"/>
            <a:ext cx="2354216" cy="2243360"/>
          </a:xfrm>
          <a:prstGeom prst="rect">
            <a:avLst/>
          </a:prstGeom>
        </p:spPr>
      </p:pic>
      <p:pic>
        <p:nvPicPr>
          <p:cNvPr id="6" name="Picture 5">
            <a:extLst>
              <a:ext uri="{FF2B5EF4-FFF2-40B4-BE49-F238E27FC236}">
                <a16:creationId xmlns:a16="http://schemas.microsoft.com/office/drawing/2014/main" id="{6FE51FC1-BE50-CAAE-62F5-5E1C27F81E65}"/>
              </a:ext>
            </a:extLst>
          </p:cNvPr>
          <p:cNvPicPr>
            <a:picLocks noChangeAspect="1"/>
          </p:cNvPicPr>
          <p:nvPr/>
        </p:nvPicPr>
        <p:blipFill rotWithShape="1">
          <a:blip r:embed="rId6"/>
          <a:srcRect l="88632" t="88959" r="1394" b="1819"/>
          <a:stretch/>
        </p:blipFill>
        <p:spPr>
          <a:xfrm>
            <a:off x="81016" y="5850122"/>
            <a:ext cx="775252" cy="308112"/>
          </a:xfrm>
          <a:prstGeom prst="rect">
            <a:avLst/>
          </a:prstGeom>
        </p:spPr>
      </p:pic>
      <p:sp>
        <p:nvSpPr>
          <p:cNvPr id="8" name="TextBox 7">
            <a:extLst>
              <a:ext uri="{FF2B5EF4-FFF2-40B4-BE49-F238E27FC236}">
                <a16:creationId xmlns:a16="http://schemas.microsoft.com/office/drawing/2014/main" id="{77611BC7-C23F-CF56-C573-18A34C2B769E}"/>
              </a:ext>
            </a:extLst>
          </p:cNvPr>
          <p:cNvSpPr txBox="1"/>
          <p:nvPr/>
        </p:nvSpPr>
        <p:spPr>
          <a:xfrm rot="16200000">
            <a:off x="1999149" y="2678649"/>
            <a:ext cx="2251001" cy="369332"/>
          </a:xfrm>
          <a:prstGeom prst="rect">
            <a:avLst/>
          </a:prstGeom>
          <a:noFill/>
        </p:spPr>
        <p:txBody>
          <a:bodyPr wrap="none" rtlCol="0">
            <a:spAutoFit/>
          </a:bodyPr>
          <a:lstStyle/>
          <a:p>
            <a:r>
              <a:rPr lang="en-US" dirty="0"/>
              <a:t>Temperature ~ 10</a:t>
            </a:r>
            <a:r>
              <a:rPr lang="en-US" baseline="30000" dirty="0"/>
              <a:t>12</a:t>
            </a:r>
            <a:r>
              <a:rPr lang="en-US" dirty="0"/>
              <a:t> K</a:t>
            </a:r>
          </a:p>
        </p:txBody>
      </p:sp>
      <p:pic>
        <p:nvPicPr>
          <p:cNvPr id="1028" name="Picture 4" descr="Hand drawn arrow Icon 2930272">
            <a:extLst>
              <a:ext uri="{FF2B5EF4-FFF2-40B4-BE49-F238E27FC236}">
                <a16:creationId xmlns:a16="http://schemas.microsoft.com/office/drawing/2014/main" id="{670F0357-EE36-59F0-892E-8A6218C7B8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9772" y="1418781"/>
            <a:ext cx="1708849" cy="40204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F568F0-7086-41FE-059E-2DDCEF6FE66B}"/>
              </a:ext>
            </a:extLst>
          </p:cNvPr>
          <p:cNvSpPr txBox="1"/>
          <p:nvPr/>
        </p:nvSpPr>
        <p:spPr>
          <a:xfrm>
            <a:off x="8396607" y="982176"/>
            <a:ext cx="3864371"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Continuous transition (crossover) between phases at zero baryon density ~ early universe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First order phase transition expected at finite baryon density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Transition from first order behavior to continuous behavior goes through a critical point</a:t>
            </a:r>
          </a:p>
        </p:txBody>
      </p:sp>
      <p:sp>
        <p:nvSpPr>
          <p:cNvPr id="14" name="Date Placeholder 13">
            <a:extLst>
              <a:ext uri="{FF2B5EF4-FFF2-40B4-BE49-F238E27FC236}">
                <a16:creationId xmlns:a16="http://schemas.microsoft.com/office/drawing/2014/main" id="{D1813EFF-1D3B-8B05-D1FE-0A28F60FFA49}"/>
              </a:ext>
            </a:extLst>
          </p:cNvPr>
          <p:cNvSpPr>
            <a:spLocks noGrp="1"/>
          </p:cNvSpPr>
          <p:nvPr>
            <p:ph type="dt" sz="half" idx="10"/>
          </p:nvPr>
        </p:nvSpPr>
        <p:spPr/>
        <p:txBody>
          <a:bodyPr/>
          <a:lstStyle/>
          <a:p>
            <a:r>
              <a:rPr lang="en-US"/>
              <a:t>1/30/23</a:t>
            </a:r>
          </a:p>
        </p:txBody>
      </p:sp>
      <p:sp>
        <p:nvSpPr>
          <p:cNvPr id="15" name="Footer Placeholder 14">
            <a:extLst>
              <a:ext uri="{FF2B5EF4-FFF2-40B4-BE49-F238E27FC236}">
                <a16:creationId xmlns:a16="http://schemas.microsoft.com/office/drawing/2014/main" id="{F0F8B121-62A7-CE38-2C11-C611BC9B99DE}"/>
              </a:ext>
            </a:extLst>
          </p:cNvPr>
          <p:cNvSpPr>
            <a:spLocks noGrp="1"/>
          </p:cNvSpPr>
          <p:nvPr>
            <p:ph type="ftr" sz="quarter" idx="11"/>
          </p:nvPr>
        </p:nvSpPr>
        <p:spPr/>
        <p:txBody>
          <a:bodyPr/>
          <a:lstStyle/>
          <a:p>
            <a:r>
              <a:rPr lang="en-US"/>
              <a:t>Diptanil Roy, Rutgers Talk 2023</a:t>
            </a:r>
          </a:p>
        </p:txBody>
      </p:sp>
      <p:sp>
        <p:nvSpPr>
          <p:cNvPr id="16" name="Slide Number Placeholder 15">
            <a:extLst>
              <a:ext uri="{FF2B5EF4-FFF2-40B4-BE49-F238E27FC236}">
                <a16:creationId xmlns:a16="http://schemas.microsoft.com/office/drawing/2014/main" id="{DBA89F66-69D3-FB27-DF0F-4E887731DAF5}"/>
              </a:ext>
            </a:extLst>
          </p:cNvPr>
          <p:cNvSpPr>
            <a:spLocks noGrp="1"/>
          </p:cNvSpPr>
          <p:nvPr>
            <p:ph type="sldNum" sz="quarter" idx="12"/>
          </p:nvPr>
        </p:nvSpPr>
        <p:spPr/>
        <p:txBody>
          <a:bodyPr/>
          <a:lstStyle/>
          <a:p>
            <a:fld id="{BEFDC923-9BD5-E542-AAD9-237EDB49B908}" type="slidenum">
              <a:rPr lang="en-US" smtClean="0"/>
              <a:t>4</a:t>
            </a:fld>
            <a:endParaRPr lang="en-US"/>
          </a:p>
        </p:txBody>
      </p:sp>
    </p:spTree>
    <p:extLst>
      <p:ext uri="{BB962C8B-B14F-4D97-AF65-F5344CB8AC3E}">
        <p14:creationId xmlns:p14="http://schemas.microsoft.com/office/powerpoint/2010/main" val="2920232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56A4B8-C5AE-7648-A424-284409922CF9}"/>
              </a:ext>
            </a:extLst>
          </p:cNvPr>
          <p:cNvSpPr>
            <a:spLocks noGrp="1"/>
          </p:cNvSpPr>
          <p:nvPr>
            <p:ph type="ftr" sz="quarter" idx="11"/>
          </p:nvPr>
        </p:nvSpPr>
        <p:spPr/>
        <p:txBody>
          <a:bodyPr/>
          <a:lstStyle/>
          <a:p>
            <a:r>
              <a:rPr lang="en-US"/>
              <a:t>Diptanil Roy, Rutgers Talk 2023</a:t>
            </a:r>
          </a:p>
        </p:txBody>
      </p:sp>
      <p:sp>
        <p:nvSpPr>
          <p:cNvPr id="3" name="Slide Number Placeholder 2">
            <a:extLst>
              <a:ext uri="{FF2B5EF4-FFF2-40B4-BE49-F238E27FC236}">
                <a16:creationId xmlns:a16="http://schemas.microsoft.com/office/drawing/2014/main" id="{44DFFAE5-BAB1-FD4D-AEB5-3579D8A46C9B}"/>
              </a:ext>
            </a:extLst>
          </p:cNvPr>
          <p:cNvSpPr>
            <a:spLocks noGrp="1"/>
          </p:cNvSpPr>
          <p:nvPr>
            <p:ph type="sldNum" sz="quarter" idx="12"/>
          </p:nvPr>
        </p:nvSpPr>
        <p:spPr/>
        <p:txBody>
          <a:bodyPr/>
          <a:lstStyle/>
          <a:p>
            <a:fld id="{A086A585-AE89-314D-B364-FD430CA14BAC}" type="slidenum">
              <a:rPr lang="en-US" smtClean="0"/>
              <a:t>40</a:t>
            </a:fld>
            <a:endParaRPr lang="en-US"/>
          </a:p>
        </p:txBody>
      </p:sp>
      <p:pic>
        <p:nvPicPr>
          <p:cNvPr id="5" name="Picture 4" descr="Diagram&#10;&#10;Description automatically generated">
            <a:extLst>
              <a:ext uri="{FF2B5EF4-FFF2-40B4-BE49-F238E27FC236}">
                <a16:creationId xmlns:a16="http://schemas.microsoft.com/office/drawing/2014/main" id="{B15B11BB-60C8-C74B-8EE2-7F1353042BDF}"/>
              </a:ext>
            </a:extLst>
          </p:cNvPr>
          <p:cNvPicPr>
            <a:picLocks noChangeAspect="1"/>
          </p:cNvPicPr>
          <p:nvPr/>
        </p:nvPicPr>
        <p:blipFill rotWithShape="1">
          <a:blip r:embed="rId2"/>
          <a:srcRect r="3855"/>
          <a:stretch/>
        </p:blipFill>
        <p:spPr>
          <a:xfrm>
            <a:off x="4374804" y="650097"/>
            <a:ext cx="3442392" cy="5557805"/>
          </a:xfrm>
          <a:prstGeom prst="rect">
            <a:avLst/>
          </a:prstGeom>
        </p:spPr>
      </p:pic>
      <p:sp>
        <p:nvSpPr>
          <p:cNvPr id="6" name="TextBox 5">
            <a:extLst>
              <a:ext uri="{FF2B5EF4-FFF2-40B4-BE49-F238E27FC236}">
                <a16:creationId xmlns:a16="http://schemas.microsoft.com/office/drawing/2014/main" id="{FAA1C0F6-6317-8048-892C-2BBA1F33A1A3}"/>
              </a:ext>
            </a:extLst>
          </p:cNvPr>
          <p:cNvSpPr txBox="1"/>
          <p:nvPr/>
        </p:nvSpPr>
        <p:spPr>
          <a:xfrm>
            <a:off x="-2" y="61784"/>
            <a:ext cx="9444447" cy="523220"/>
          </a:xfrm>
          <a:prstGeom prst="rect">
            <a:avLst/>
          </a:prstGeom>
          <a:noFill/>
        </p:spPr>
        <p:txBody>
          <a:bodyPr wrap="square" rtlCol="0">
            <a:spAutoFit/>
          </a:bodyPr>
          <a:lstStyle/>
          <a:p>
            <a:r>
              <a:rPr lang="en-US" sz="2800" dirty="0">
                <a:solidFill>
                  <a:schemeClr val="bg1"/>
                </a:solidFill>
                <a:highlight>
                  <a:srgbClr val="000000"/>
                </a:highlight>
                <a:latin typeface="+mj-lt"/>
              </a:rPr>
              <a:t>Backup</a:t>
            </a:r>
          </a:p>
        </p:txBody>
      </p:sp>
      <p:pic>
        <p:nvPicPr>
          <p:cNvPr id="7" name="Picture 2" descr="Quick upload of logos for incoming conferences | The STAR experiment">
            <a:extLst>
              <a:ext uri="{FF2B5EF4-FFF2-40B4-BE49-F238E27FC236}">
                <a16:creationId xmlns:a16="http://schemas.microsoft.com/office/drawing/2014/main" id="{F8654872-18B6-8C4D-BFE5-40B1FC82A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0" r="16812"/>
          <a:stretch/>
        </p:blipFill>
        <p:spPr bwMode="auto">
          <a:xfrm>
            <a:off x="11413060" y="6020882"/>
            <a:ext cx="719679" cy="88152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1DDEC38-7675-2E60-4A2E-60E84907777C}"/>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427856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10;&#10;Description automatically generated">
            <a:extLst>
              <a:ext uri="{FF2B5EF4-FFF2-40B4-BE49-F238E27FC236}">
                <a16:creationId xmlns:a16="http://schemas.microsoft.com/office/drawing/2014/main" id="{AF8B56D8-6A34-841C-EE36-15A6DD804DBF}"/>
              </a:ext>
            </a:extLst>
          </p:cNvPr>
          <p:cNvPicPr>
            <a:picLocks noChangeAspect="1"/>
          </p:cNvPicPr>
          <p:nvPr/>
        </p:nvPicPr>
        <p:blipFill>
          <a:blip r:embed="rId2"/>
          <a:stretch>
            <a:fillRect/>
          </a:stretch>
        </p:blipFill>
        <p:spPr>
          <a:xfrm>
            <a:off x="0" y="866854"/>
            <a:ext cx="12192000" cy="3779827"/>
          </a:xfrm>
          <a:prstGeom prst="rect">
            <a:avLst/>
          </a:prstGeom>
        </p:spPr>
      </p:pic>
      <p:sp>
        <p:nvSpPr>
          <p:cNvPr id="5" name="TextBox 4">
            <a:extLst>
              <a:ext uri="{FF2B5EF4-FFF2-40B4-BE49-F238E27FC236}">
                <a16:creationId xmlns:a16="http://schemas.microsoft.com/office/drawing/2014/main" id="{CCAB5135-C9A2-DC94-3844-F22476E4E03E}"/>
              </a:ext>
            </a:extLst>
          </p:cNvPr>
          <p:cNvSpPr txBox="1"/>
          <p:nvPr/>
        </p:nvSpPr>
        <p:spPr>
          <a:xfrm>
            <a:off x="0" y="70850"/>
            <a:ext cx="6096000" cy="523220"/>
          </a:xfrm>
          <a:prstGeom prst="rect">
            <a:avLst/>
          </a:prstGeom>
          <a:noFill/>
        </p:spPr>
        <p:txBody>
          <a:bodyPr wrap="square" rtlCol="0">
            <a:spAutoFit/>
          </a:bodyPr>
          <a:lstStyle/>
          <a:p>
            <a:r>
              <a:rPr lang="en-US" sz="2800" b="1" dirty="0">
                <a:solidFill>
                  <a:schemeClr val="bg1"/>
                </a:solidFill>
                <a:highlight>
                  <a:srgbClr val="000000"/>
                </a:highlight>
                <a:latin typeface="+mj-lt"/>
              </a:rPr>
              <a:t>QGP Factories</a:t>
            </a:r>
          </a:p>
        </p:txBody>
      </p:sp>
      <p:sp>
        <p:nvSpPr>
          <p:cNvPr id="6" name="TextBox 5">
            <a:extLst>
              <a:ext uri="{FF2B5EF4-FFF2-40B4-BE49-F238E27FC236}">
                <a16:creationId xmlns:a16="http://schemas.microsoft.com/office/drawing/2014/main" id="{B9BCF613-198B-F99B-E789-8BB743DFB985}"/>
              </a:ext>
            </a:extLst>
          </p:cNvPr>
          <p:cNvSpPr txBox="1"/>
          <p:nvPr/>
        </p:nvSpPr>
        <p:spPr>
          <a:xfrm>
            <a:off x="848808" y="4904929"/>
            <a:ext cx="4222951" cy="18912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b="1" dirty="0"/>
              <a:t>Relativistic Heavy Ion Collider</a:t>
            </a:r>
          </a:p>
          <a:p>
            <a:pPr marL="285750" indent="-285750">
              <a:lnSpc>
                <a:spcPct val="150000"/>
              </a:lnSpc>
              <a:buFont typeface="Arial" panose="020B0604020202020204" pitchFamily="34" charset="0"/>
              <a:buChar char="•"/>
            </a:pPr>
            <a:r>
              <a:rPr lang="en-US" sz="2000" dirty="0"/>
              <a:t>√</a:t>
            </a:r>
            <a:r>
              <a:rPr lang="en-US" sz="2000" dirty="0" err="1"/>
              <a:t>s</a:t>
            </a:r>
            <a:r>
              <a:rPr lang="en-US" sz="2000" baseline="-25000" dirty="0" err="1"/>
              <a:t>NN</a:t>
            </a:r>
            <a:r>
              <a:rPr lang="en-US" sz="2000" dirty="0"/>
              <a:t> = 3 – 200 GeV (510 GeV for pp)</a:t>
            </a:r>
          </a:p>
          <a:p>
            <a:pPr marL="285750" indent="-285750">
              <a:lnSpc>
                <a:spcPct val="150000"/>
              </a:lnSpc>
              <a:buFont typeface="Arial" panose="020B0604020202020204" pitchFamily="34" charset="0"/>
              <a:buChar char="•"/>
            </a:pPr>
            <a:r>
              <a:rPr lang="en-US" sz="2000" dirty="0"/>
              <a:t>Collides p-p, </a:t>
            </a:r>
            <a:r>
              <a:rPr lang="en-US" sz="2000" dirty="0" err="1"/>
              <a:t>p+Au</a:t>
            </a:r>
            <a:r>
              <a:rPr lang="en-US" sz="2000" dirty="0"/>
              <a:t>, </a:t>
            </a:r>
            <a:r>
              <a:rPr lang="en-US" sz="2000" dirty="0" err="1"/>
              <a:t>d+Au</a:t>
            </a:r>
            <a:r>
              <a:rPr lang="en-US" sz="2000" dirty="0"/>
              <a:t>, </a:t>
            </a:r>
            <a:r>
              <a:rPr lang="en-US" sz="2000" dirty="0" err="1"/>
              <a:t>Au+Au</a:t>
            </a:r>
            <a:r>
              <a:rPr lang="en-US" sz="2000" dirty="0"/>
              <a:t> </a:t>
            </a:r>
            <a:r>
              <a:rPr lang="en-US" sz="2000" dirty="0" err="1"/>
              <a:t>etc</a:t>
            </a:r>
            <a:endParaRPr lang="en-US" sz="2000" dirty="0"/>
          </a:p>
          <a:p>
            <a:pPr>
              <a:lnSpc>
                <a:spcPct val="150000"/>
              </a:lnSpc>
            </a:pPr>
            <a:endParaRPr lang="en-US" sz="2000" dirty="0"/>
          </a:p>
        </p:txBody>
      </p:sp>
      <p:sp>
        <p:nvSpPr>
          <p:cNvPr id="7" name="TextBox 6">
            <a:extLst>
              <a:ext uri="{FF2B5EF4-FFF2-40B4-BE49-F238E27FC236}">
                <a16:creationId xmlns:a16="http://schemas.microsoft.com/office/drawing/2014/main" id="{A99450E6-5F5A-5F74-DE65-EEDFAC6BA4EB}"/>
              </a:ext>
            </a:extLst>
          </p:cNvPr>
          <p:cNvSpPr txBox="1"/>
          <p:nvPr/>
        </p:nvSpPr>
        <p:spPr>
          <a:xfrm>
            <a:off x="6944808" y="4904928"/>
            <a:ext cx="4269310" cy="189128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b="1" dirty="0"/>
              <a:t>Large Hadron Collider</a:t>
            </a:r>
          </a:p>
          <a:p>
            <a:pPr marL="285750" indent="-285750">
              <a:lnSpc>
                <a:spcPct val="150000"/>
              </a:lnSpc>
              <a:buFont typeface="Arial" panose="020B0604020202020204" pitchFamily="34" charset="0"/>
              <a:buChar char="•"/>
            </a:pPr>
            <a:r>
              <a:rPr lang="en-US" sz="2000" dirty="0"/>
              <a:t>√</a:t>
            </a:r>
            <a:r>
              <a:rPr lang="en-US" sz="2000" dirty="0" err="1"/>
              <a:t>s</a:t>
            </a:r>
            <a:r>
              <a:rPr lang="en-US" sz="2000" baseline="-25000" dirty="0" err="1"/>
              <a:t>NN</a:t>
            </a:r>
            <a:r>
              <a:rPr lang="en-US" sz="2000" dirty="0"/>
              <a:t> = 2.76, 5.02 </a:t>
            </a:r>
            <a:r>
              <a:rPr lang="en-US" sz="2000" dirty="0" err="1"/>
              <a:t>TeV</a:t>
            </a:r>
            <a:r>
              <a:rPr lang="en-US" sz="2000" dirty="0"/>
              <a:t>(13 </a:t>
            </a:r>
            <a:r>
              <a:rPr lang="en-US" sz="2000" dirty="0" err="1"/>
              <a:t>TeV</a:t>
            </a:r>
            <a:r>
              <a:rPr lang="en-US" sz="2000" dirty="0"/>
              <a:t> for pp)</a:t>
            </a:r>
          </a:p>
          <a:p>
            <a:pPr marL="285750" indent="-285750">
              <a:lnSpc>
                <a:spcPct val="150000"/>
              </a:lnSpc>
              <a:buFont typeface="Arial" panose="020B0604020202020204" pitchFamily="34" charset="0"/>
              <a:buChar char="•"/>
            </a:pPr>
            <a:r>
              <a:rPr lang="en-US" sz="2000" dirty="0"/>
              <a:t>Collides p-p, </a:t>
            </a:r>
            <a:r>
              <a:rPr lang="en-US" sz="2000" dirty="0" err="1"/>
              <a:t>p+Pb</a:t>
            </a:r>
            <a:r>
              <a:rPr lang="en-US" sz="2000" dirty="0"/>
              <a:t>, </a:t>
            </a:r>
            <a:r>
              <a:rPr lang="en-US" sz="2000" dirty="0" err="1"/>
              <a:t>Pb+Pb</a:t>
            </a:r>
            <a:r>
              <a:rPr lang="en-US" sz="2000" dirty="0"/>
              <a:t>, </a:t>
            </a:r>
            <a:r>
              <a:rPr lang="en-US" sz="2000" dirty="0" err="1"/>
              <a:t>Xe+Xe</a:t>
            </a:r>
            <a:r>
              <a:rPr lang="en-US" sz="2000" dirty="0"/>
              <a:t> </a:t>
            </a:r>
            <a:r>
              <a:rPr lang="en-US" sz="2000" dirty="0" err="1"/>
              <a:t>etc</a:t>
            </a:r>
            <a:endParaRPr lang="en-US" sz="2000" dirty="0"/>
          </a:p>
          <a:p>
            <a:pPr>
              <a:lnSpc>
                <a:spcPct val="150000"/>
              </a:lnSpc>
            </a:pPr>
            <a:endParaRPr lang="en-US" sz="2000" dirty="0"/>
          </a:p>
        </p:txBody>
      </p:sp>
      <p:sp>
        <p:nvSpPr>
          <p:cNvPr id="8" name="Date Placeholder 7">
            <a:extLst>
              <a:ext uri="{FF2B5EF4-FFF2-40B4-BE49-F238E27FC236}">
                <a16:creationId xmlns:a16="http://schemas.microsoft.com/office/drawing/2014/main" id="{211B1CA7-A5AC-1DFA-3E4B-95447086D2A2}"/>
              </a:ext>
            </a:extLst>
          </p:cNvPr>
          <p:cNvSpPr>
            <a:spLocks noGrp="1"/>
          </p:cNvSpPr>
          <p:nvPr>
            <p:ph type="dt" sz="half" idx="10"/>
          </p:nvPr>
        </p:nvSpPr>
        <p:spPr/>
        <p:txBody>
          <a:bodyPr/>
          <a:lstStyle/>
          <a:p>
            <a:r>
              <a:rPr lang="en-US"/>
              <a:t>1/30/23</a:t>
            </a:r>
          </a:p>
        </p:txBody>
      </p:sp>
      <p:sp>
        <p:nvSpPr>
          <p:cNvPr id="9" name="Footer Placeholder 8">
            <a:extLst>
              <a:ext uri="{FF2B5EF4-FFF2-40B4-BE49-F238E27FC236}">
                <a16:creationId xmlns:a16="http://schemas.microsoft.com/office/drawing/2014/main" id="{F3CD991B-9ADA-6D6E-9577-0F46062BDA71}"/>
              </a:ext>
            </a:extLst>
          </p:cNvPr>
          <p:cNvSpPr>
            <a:spLocks noGrp="1"/>
          </p:cNvSpPr>
          <p:nvPr>
            <p:ph type="ftr" sz="quarter" idx="11"/>
          </p:nvPr>
        </p:nvSpPr>
        <p:spPr/>
        <p:txBody>
          <a:bodyPr/>
          <a:lstStyle/>
          <a:p>
            <a:r>
              <a:rPr lang="en-US"/>
              <a:t>Diptanil Roy, Rutgers Talk 2023</a:t>
            </a:r>
          </a:p>
        </p:txBody>
      </p:sp>
      <p:sp>
        <p:nvSpPr>
          <p:cNvPr id="10" name="Slide Number Placeholder 9">
            <a:extLst>
              <a:ext uri="{FF2B5EF4-FFF2-40B4-BE49-F238E27FC236}">
                <a16:creationId xmlns:a16="http://schemas.microsoft.com/office/drawing/2014/main" id="{6AC345F6-A688-98D6-71D8-9590EBF084A6}"/>
              </a:ext>
            </a:extLst>
          </p:cNvPr>
          <p:cNvSpPr>
            <a:spLocks noGrp="1"/>
          </p:cNvSpPr>
          <p:nvPr>
            <p:ph type="sldNum" sz="quarter" idx="12"/>
          </p:nvPr>
        </p:nvSpPr>
        <p:spPr/>
        <p:txBody>
          <a:bodyPr/>
          <a:lstStyle/>
          <a:p>
            <a:fld id="{BEFDC923-9BD5-E542-AAD9-237EDB49B908}" type="slidenum">
              <a:rPr lang="en-US" smtClean="0"/>
              <a:t>5</a:t>
            </a:fld>
            <a:endParaRPr lang="en-US"/>
          </a:p>
        </p:txBody>
      </p:sp>
      <p:sp>
        <p:nvSpPr>
          <p:cNvPr id="2" name="TextBox 1">
            <a:extLst>
              <a:ext uri="{FF2B5EF4-FFF2-40B4-BE49-F238E27FC236}">
                <a16:creationId xmlns:a16="http://schemas.microsoft.com/office/drawing/2014/main" id="{350676F2-F0C6-7DAF-CCEB-2814B4F9F492}"/>
              </a:ext>
            </a:extLst>
          </p:cNvPr>
          <p:cNvSpPr txBox="1"/>
          <p:nvPr/>
        </p:nvSpPr>
        <p:spPr>
          <a:xfrm>
            <a:off x="198782" y="1918252"/>
            <a:ext cx="266420" cy="338554"/>
          </a:xfrm>
          <a:prstGeom prst="rect">
            <a:avLst/>
          </a:prstGeom>
          <a:noFill/>
        </p:spPr>
        <p:txBody>
          <a:bodyPr wrap="none" rtlCol="0">
            <a:spAutoFit/>
          </a:bodyPr>
          <a:lstStyle/>
          <a:p>
            <a:r>
              <a:rPr lang="en-US" sz="1600" b="1" dirty="0">
                <a:solidFill>
                  <a:schemeClr val="bg1"/>
                </a:solidFill>
              </a:rPr>
              <a:t>s</a:t>
            </a:r>
          </a:p>
        </p:txBody>
      </p:sp>
    </p:spTree>
    <p:extLst>
      <p:ext uri="{BB962C8B-B14F-4D97-AF65-F5344CB8AC3E}">
        <p14:creationId xmlns:p14="http://schemas.microsoft.com/office/powerpoint/2010/main" val="256275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B20C80-0421-4048-91F9-AF3A54D8AD99}"/>
              </a:ext>
            </a:extLst>
          </p:cNvPr>
          <p:cNvSpPr>
            <a:spLocks noGrp="1"/>
          </p:cNvSpPr>
          <p:nvPr>
            <p:ph type="sldNum" sz="quarter" idx="12"/>
          </p:nvPr>
        </p:nvSpPr>
        <p:spPr/>
        <p:txBody>
          <a:bodyPr/>
          <a:lstStyle/>
          <a:p>
            <a:fld id="{3800F619-A0AE-2240-AB6C-C193FFCD425E}" type="slidenum">
              <a:rPr lang="en-US" smtClean="0"/>
              <a:t>6</a:t>
            </a:fld>
            <a:endParaRPr lang="en-US"/>
          </a:p>
        </p:txBody>
      </p:sp>
      <p:sp>
        <p:nvSpPr>
          <p:cNvPr id="4" name="TextBox 3">
            <a:extLst>
              <a:ext uri="{FF2B5EF4-FFF2-40B4-BE49-F238E27FC236}">
                <a16:creationId xmlns:a16="http://schemas.microsoft.com/office/drawing/2014/main" id="{F5907DAC-B815-C84C-85CD-A1EFA6C8BECC}"/>
              </a:ext>
            </a:extLst>
          </p:cNvPr>
          <p:cNvSpPr txBox="1"/>
          <p:nvPr/>
        </p:nvSpPr>
        <p:spPr>
          <a:xfrm>
            <a:off x="0" y="61784"/>
            <a:ext cx="6096000" cy="523220"/>
          </a:xfrm>
          <a:prstGeom prst="rect">
            <a:avLst/>
          </a:prstGeom>
          <a:noFill/>
        </p:spPr>
        <p:txBody>
          <a:bodyPr wrap="square" rtlCol="0">
            <a:spAutoFit/>
          </a:bodyPr>
          <a:lstStyle/>
          <a:p>
            <a:r>
              <a:rPr lang="en-US" sz="2800" dirty="0">
                <a:solidFill>
                  <a:schemeClr val="bg1"/>
                </a:solidFill>
                <a:highlight>
                  <a:srgbClr val="000000"/>
                </a:highlight>
              </a:rPr>
              <a:t>Apparatus</a:t>
            </a:r>
            <a:endParaRPr lang="en-US" sz="2800" dirty="0">
              <a:solidFill>
                <a:schemeClr val="bg1"/>
              </a:solidFill>
              <a:highlight>
                <a:srgbClr val="000000"/>
              </a:highlight>
              <a:latin typeface="+mj-lt"/>
            </a:endParaRPr>
          </a:p>
        </p:txBody>
      </p:sp>
      <p:sp>
        <p:nvSpPr>
          <p:cNvPr id="8" name="Rectangle 7">
            <a:extLst>
              <a:ext uri="{FF2B5EF4-FFF2-40B4-BE49-F238E27FC236}">
                <a16:creationId xmlns:a16="http://schemas.microsoft.com/office/drawing/2014/main" id="{A8F099D0-A213-E842-8198-00C9C4702842}"/>
              </a:ext>
            </a:extLst>
          </p:cNvPr>
          <p:cNvSpPr/>
          <p:nvPr/>
        </p:nvSpPr>
        <p:spPr>
          <a:xfrm>
            <a:off x="190500" y="4761677"/>
            <a:ext cx="5905500"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cs typeface="Times New Roman" panose="02020603050405020304" pitchFamily="18" charset="0"/>
              </a:rPr>
              <a:t>Capable of colliding both proton and heavy ion beams</a:t>
            </a:r>
          </a:p>
          <a:p>
            <a:pPr marL="285750" indent="-285750">
              <a:lnSpc>
                <a:spcPct val="150000"/>
              </a:lnSpc>
              <a:buFont typeface="Arial" panose="020B0604020202020204" pitchFamily="34" charset="0"/>
              <a:buChar char="•"/>
            </a:pPr>
            <a:r>
              <a:rPr lang="en-US" dirty="0">
                <a:cs typeface="Times New Roman" panose="02020603050405020304" pitchFamily="18" charset="0"/>
              </a:rPr>
              <a:t>Currently, the only running experiment is STAR, </a:t>
            </a:r>
            <a:r>
              <a:rPr lang="en-US" dirty="0" err="1">
                <a:cs typeface="Times New Roman" panose="02020603050405020304" pitchFamily="18" charset="0"/>
              </a:rPr>
              <a:t>sPHENIX</a:t>
            </a:r>
            <a:r>
              <a:rPr lang="en-US" dirty="0">
                <a:cs typeface="Times New Roman" panose="02020603050405020304" pitchFamily="18" charset="0"/>
              </a:rPr>
              <a:t> coming up soon</a:t>
            </a:r>
          </a:p>
          <a:p>
            <a:pPr marL="285750" indent="-285750">
              <a:lnSpc>
                <a:spcPct val="150000"/>
              </a:lnSpc>
              <a:buFont typeface="Arial" panose="020B0604020202020204" pitchFamily="34" charset="0"/>
              <a:buChar char="•"/>
            </a:pPr>
            <a:r>
              <a:rPr lang="en-US" dirty="0">
                <a:solidFill>
                  <a:srgbClr val="FF0000"/>
                </a:solidFill>
                <a:cs typeface="Times New Roman" panose="02020603050405020304" pitchFamily="18" charset="0"/>
              </a:rPr>
              <a:t>3.8 km long</a:t>
            </a:r>
            <a:r>
              <a:rPr lang="en-US" dirty="0">
                <a:cs typeface="Times New Roman" panose="02020603050405020304" pitchFamily="18" charset="0"/>
              </a:rPr>
              <a:t>, has 6 intersection points</a:t>
            </a:r>
          </a:p>
        </p:txBody>
      </p:sp>
      <p:pic>
        <p:nvPicPr>
          <p:cNvPr id="9" name="Picture 8" descr="Diagram&#10;&#10;Description automatically generated">
            <a:extLst>
              <a:ext uri="{FF2B5EF4-FFF2-40B4-BE49-F238E27FC236}">
                <a16:creationId xmlns:a16="http://schemas.microsoft.com/office/drawing/2014/main" id="{F55A7B3C-98E2-9647-86A6-FEC14982513E}"/>
              </a:ext>
            </a:extLst>
          </p:cNvPr>
          <p:cNvPicPr>
            <a:picLocks noChangeAspect="1"/>
          </p:cNvPicPr>
          <p:nvPr/>
        </p:nvPicPr>
        <p:blipFill>
          <a:blip r:embed="rId3"/>
          <a:stretch>
            <a:fillRect/>
          </a:stretch>
        </p:blipFill>
        <p:spPr>
          <a:xfrm>
            <a:off x="379284" y="584934"/>
            <a:ext cx="5716716" cy="3876571"/>
          </a:xfrm>
          <a:prstGeom prst="rect">
            <a:avLst/>
          </a:prstGeom>
        </p:spPr>
      </p:pic>
      <p:sp>
        <p:nvSpPr>
          <p:cNvPr id="16" name="Footer Placeholder 1">
            <a:extLst>
              <a:ext uri="{FF2B5EF4-FFF2-40B4-BE49-F238E27FC236}">
                <a16:creationId xmlns:a16="http://schemas.microsoft.com/office/drawing/2014/main" id="{9458F114-4322-0F4A-B202-6DAA976ACF43}"/>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pic>
        <p:nvPicPr>
          <p:cNvPr id="2050" name="Picture 2" descr="STAR: STAR Focus features">
            <a:extLst>
              <a:ext uri="{FF2B5EF4-FFF2-40B4-BE49-F238E27FC236}">
                <a16:creationId xmlns:a16="http://schemas.microsoft.com/office/drawing/2014/main" id="{0BC46A0D-553B-78E1-D309-98E5561ED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672" y="585004"/>
            <a:ext cx="4925828" cy="517373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AE8BA20C-241A-3A85-8281-4428BF3EA7FE}"/>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1868060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68B207-1E05-984C-A70D-A331988F74E2}"/>
              </a:ext>
            </a:extLst>
          </p:cNvPr>
          <p:cNvSpPr txBox="1"/>
          <p:nvPr/>
        </p:nvSpPr>
        <p:spPr>
          <a:xfrm>
            <a:off x="0" y="61784"/>
            <a:ext cx="6096000" cy="523220"/>
          </a:xfrm>
          <a:prstGeom prst="rect">
            <a:avLst/>
          </a:prstGeom>
          <a:noFill/>
        </p:spPr>
        <p:txBody>
          <a:bodyPr wrap="square" rtlCol="0">
            <a:spAutoFit/>
          </a:bodyPr>
          <a:lstStyle/>
          <a:p>
            <a:r>
              <a:rPr lang="en-US" sz="2800" b="1" dirty="0">
                <a:solidFill>
                  <a:schemeClr val="bg1"/>
                </a:solidFill>
                <a:highlight>
                  <a:srgbClr val="000000"/>
                </a:highlight>
                <a:latin typeface="+mj-lt"/>
              </a:rPr>
              <a:t>Heavy Ion Collisions</a:t>
            </a:r>
          </a:p>
        </p:txBody>
      </p:sp>
      <p:pic>
        <p:nvPicPr>
          <p:cNvPr id="7" name="Picture 6" descr="A picture containing schematic&#10;&#10;Description automatically generated">
            <a:extLst>
              <a:ext uri="{FF2B5EF4-FFF2-40B4-BE49-F238E27FC236}">
                <a16:creationId xmlns:a16="http://schemas.microsoft.com/office/drawing/2014/main" id="{BB4C67D7-2E7D-1047-8468-C9B3C42E47FA}"/>
              </a:ext>
            </a:extLst>
          </p:cNvPr>
          <p:cNvPicPr>
            <a:picLocks noChangeAspect="1"/>
          </p:cNvPicPr>
          <p:nvPr/>
        </p:nvPicPr>
        <p:blipFill>
          <a:blip r:embed="rId2"/>
          <a:stretch>
            <a:fillRect/>
          </a:stretch>
        </p:blipFill>
        <p:spPr>
          <a:xfrm>
            <a:off x="193128" y="1172305"/>
            <a:ext cx="2640103" cy="185829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AFD8A767-2E99-B54E-B24D-48F59EF062CA}"/>
              </a:ext>
            </a:extLst>
          </p:cNvPr>
          <p:cNvPicPr>
            <a:picLocks noChangeAspect="1"/>
          </p:cNvPicPr>
          <p:nvPr/>
        </p:nvPicPr>
        <p:blipFill>
          <a:blip r:embed="rId3"/>
          <a:stretch>
            <a:fillRect/>
          </a:stretch>
        </p:blipFill>
        <p:spPr>
          <a:xfrm>
            <a:off x="2948165" y="1163138"/>
            <a:ext cx="2640104" cy="1858291"/>
          </a:xfrm>
          <a:prstGeom prst="rect">
            <a:avLst/>
          </a:prstGeom>
        </p:spPr>
      </p:pic>
      <p:pic>
        <p:nvPicPr>
          <p:cNvPr id="9" name="Picture 8" descr="A picture containing indoor, colorful, table, food&#10;&#10;Description automatically generated">
            <a:extLst>
              <a:ext uri="{FF2B5EF4-FFF2-40B4-BE49-F238E27FC236}">
                <a16:creationId xmlns:a16="http://schemas.microsoft.com/office/drawing/2014/main" id="{4A6B88F7-5F45-5C4E-A071-2A02DEEE3F4C}"/>
              </a:ext>
            </a:extLst>
          </p:cNvPr>
          <p:cNvPicPr>
            <a:picLocks noChangeAspect="1"/>
          </p:cNvPicPr>
          <p:nvPr/>
        </p:nvPicPr>
        <p:blipFill>
          <a:blip r:embed="rId4"/>
          <a:stretch>
            <a:fillRect/>
          </a:stretch>
        </p:blipFill>
        <p:spPr>
          <a:xfrm>
            <a:off x="5703203" y="1163138"/>
            <a:ext cx="2640104" cy="1858291"/>
          </a:xfrm>
          <a:prstGeom prst="rect">
            <a:avLst/>
          </a:prstGeom>
        </p:spPr>
      </p:pic>
      <p:pic>
        <p:nvPicPr>
          <p:cNvPr id="10" name="Picture 9" descr="Chart, bubble chart&#10;&#10;Description automatically generated">
            <a:extLst>
              <a:ext uri="{FF2B5EF4-FFF2-40B4-BE49-F238E27FC236}">
                <a16:creationId xmlns:a16="http://schemas.microsoft.com/office/drawing/2014/main" id="{19750545-8822-5546-8919-E66E73CD5403}"/>
              </a:ext>
            </a:extLst>
          </p:cNvPr>
          <p:cNvPicPr>
            <a:picLocks noChangeAspect="1"/>
          </p:cNvPicPr>
          <p:nvPr/>
        </p:nvPicPr>
        <p:blipFill>
          <a:blip r:embed="rId5"/>
          <a:stretch>
            <a:fillRect/>
          </a:stretch>
        </p:blipFill>
        <p:spPr>
          <a:xfrm>
            <a:off x="9628723" y="607878"/>
            <a:ext cx="1517823" cy="2614026"/>
          </a:xfrm>
          <a:prstGeom prst="rect">
            <a:avLst/>
          </a:prstGeom>
        </p:spPr>
      </p:pic>
      <p:sp>
        <p:nvSpPr>
          <p:cNvPr id="11" name="TextBox 10">
            <a:extLst>
              <a:ext uri="{FF2B5EF4-FFF2-40B4-BE49-F238E27FC236}">
                <a16:creationId xmlns:a16="http://schemas.microsoft.com/office/drawing/2014/main" id="{1A0410A7-83F8-9145-B30B-03BA69776AB3}"/>
              </a:ext>
            </a:extLst>
          </p:cNvPr>
          <p:cNvSpPr txBox="1"/>
          <p:nvPr/>
        </p:nvSpPr>
        <p:spPr>
          <a:xfrm>
            <a:off x="4970930" y="3417114"/>
            <a:ext cx="7446848" cy="79284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Lorentz Contracted Nuclei (in the lab frame) collide, and form </a:t>
            </a:r>
            <a:r>
              <a:rPr lang="en-US" sz="1600" b="1" dirty="0"/>
              <a:t>Quark-Gluon Plasma</a:t>
            </a:r>
            <a:endParaRPr lang="en-US" sz="1600" dirty="0"/>
          </a:p>
          <a:p>
            <a:pPr marL="285750" indent="-285750">
              <a:lnSpc>
                <a:spcPct val="150000"/>
              </a:lnSpc>
              <a:buFont typeface="Arial" panose="020B0604020202020204" pitchFamily="34" charset="0"/>
              <a:buChar char="•"/>
            </a:pPr>
            <a:r>
              <a:rPr lang="en-US" sz="1600" dirty="0"/>
              <a:t>New particle formation stops after the first few </a:t>
            </a:r>
            <a:r>
              <a:rPr lang="en-US" sz="1600" dirty="0" err="1"/>
              <a:t>fm</a:t>
            </a:r>
            <a:r>
              <a:rPr lang="en-US" sz="1600" dirty="0"/>
              <a:t>/</a:t>
            </a:r>
            <a:r>
              <a:rPr lang="en-US" sz="1600" i="1" dirty="0"/>
              <a:t>c</a:t>
            </a:r>
            <a:r>
              <a:rPr lang="en-US" sz="1600" dirty="0"/>
              <a:t> s</a:t>
            </a:r>
            <a:endParaRPr lang="en-US" sz="1600" i="1" dirty="0"/>
          </a:p>
        </p:txBody>
      </p:sp>
      <p:pic>
        <p:nvPicPr>
          <p:cNvPr id="13" name="Picture 12" descr="Chart, diagram&#10;&#10;Description automatically generated">
            <a:extLst>
              <a:ext uri="{FF2B5EF4-FFF2-40B4-BE49-F238E27FC236}">
                <a16:creationId xmlns:a16="http://schemas.microsoft.com/office/drawing/2014/main" id="{1307284D-AE8A-7344-9344-F0474A5ACC79}"/>
              </a:ext>
            </a:extLst>
          </p:cNvPr>
          <p:cNvPicPr>
            <a:picLocks noChangeAspect="1"/>
          </p:cNvPicPr>
          <p:nvPr/>
        </p:nvPicPr>
        <p:blipFill rotWithShape="1">
          <a:blip r:embed="rId6"/>
          <a:srcRect l="27357" t="12886"/>
          <a:stretch/>
        </p:blipFill>
        <p:spPr>
          <a:xfrm>
            <a:off x="0" y="3296397"/>
            <a:ext cx="4970930" cy="3316252"/>
          </a:xfrm>
          <a:prstGeom prst="rect">
            <a:avLst/>
          </a:prstGeom>
        </p:spPr>
      </p:pic>
      <p:sp>
        <p:nvSpPr>
          <p:cNvPr id="14" name="TextBox 13">
            <a:extLst>
              <a:ext uri="{FF2B5EF4-FFF2-40B4-BE49-F238E27FC236}">
                <a16:creationId xmlns:a16="http://schemas.microsoft.com/office/drawing/2014/main" id="{E452401C-3241-964D-A2A5-14801B56BE7E}"/>
              </a:ext>
            </a:extLst>
          </p:cNvPr>
          <p:cNvSpPr txBox="1"/>
          <p:nvPr/>
        </p:nvSpPr>
        <p:spPr>
          <a:xfrm>
            <a:off x="7576504" y="4252505"/>
            <a:ext cx="2381229" cy="369332"/>
          </a:xfrm>
          <a:prstGeom prst="rect">
            <a:avLst/>
          </a:prstGeom>
          <a:noFill/>
        </p:spPr>
        <p:txBody>
          <a:bodyPr wrap="none" rtlCol="0">
            <a:spAutoFit/>
          </a:bodyPr>
          <a:lstStyle/>
          <a:p>
            <a:r>
              <a:rPr lang="en-US" b="1" dirty="0"/>
              <a:t>Ways to study the QGP</a:t>
            </a:r>
          </a:p>
        </p:txBody>
      </p:sp>
      <p:sp>
        <p:nvSpPr>
          <p:cNvPr id="25" name="TextBox 24">
            <a:extLst>
              <a:ext uri="{FF2B5EF4-FFF2-40B4-BE49-F238E27FC236}">
                <a16:creationId xmlns:a16="http://schemas.microsoft.com/office/drawing/2014/main" id="{B8F01020-4850-904C-AB13-D2CC40BC8334}"/>
              </a:ext>
            </a:extLst>
          </p:cNvPr>
          <p:cNvSpPr txBox="1"/>
          <p:nvPr/>
        </p:nvSpPr>
        <p:spPr>
          <a:xfrm>
            <a:off x="9183034" y="5216878"/>
            <a:ext cx="2949705" cy="861774"/>
          </a:xfrm>
          <a:prstGeom prst="rect">
            <a:avLst/>
          </a:prstGeom>
          <a:noFill/>
          <a:ln>
            <a:solidFill>
              <a:srgbClr val="FF0000"/>
            </a:solidFill>
          </a:ln>
        </p:spPr>
        <p:txBody>
          <a:bodyPr wrap="square" rtlCol="0">
            <a:spAutoFit/>
          </a:bodyPr>
          <a:lstStyle/>
          <a:p>
            <a:pPr algn="ctr"/>
            <a:r>
              <a:rPr lang="en-US" b="1" dirty="0"/>
              <a:t>Hard (Internal) Probes</a:t>
            </a:r>
          </a:p>
          <a:p>
            <a:pPr algn="ctr"/>
            <a:r>
              <a:rPr lang="en-US" sz="1600" dirty="0"/>
              <a:t>(Jet modifications, heavy flavor production etc.)</a:t>
            </a:r>
          </a:p>
        </p:txBody>
      </p:sp>
      <p:sp>
        <p:nvSpPr>
          <p:cNvPr id="26" name="TextBox 25">
            <a:extLst>
              <a:ext uri="{FF2B5EF4-FFF2-40B4-BE49-F238E27FC236}">
                <a16:creationId xmlns:a16="http://schemas.microsoft.com/office/drawing/2014/main" id="{2E753F09-B530-B244-906F-417164034AB7}"/>
              </a:ext>
            </a:extLst>
          </p:cNvPr>
          <p:cNvSpPr txBox="1"/>
          <p:nvPr/>
        </p:nvSpPr>
        <p:spPr>
          <a:xfrm>
            <a:off x="5387905" y="5216878"/>
            <a:ext cx="3437415" cy="861774"/>
          </a:xfrm>
          <a:prstGeom prst="rect">
            <a:avLst/>
          </a:prstGeom>
          <a:noFill/>
          <a:ln>
            <a:solidFill>
              <a:srgbClr val="FF0000"/>
            </a:solidFill>
          </a:ln>
        </p:spPr>
        <p:txBody>
          <a:bodyPr wrap="square" rtlCol="0">
            <a:spAutoFit/>
          </a:bodyPr>
          <a:lstStyle/>
          <a:p>
            <a:pPr algn="ctr"/>
            <a:r>
              <a:rPr lang="en-US" b="1" dirty="0"/>
              <a:t>Bulk Probes</a:t>
            </a:r>
          </a:p>
          <a:p>
            <a:pPr algn="ctr"/>
            <a:r>
              <a:rPr lang="en-US" sz="1600" dirty="0"/>
              <a:t>(Collective flow, critical point, freezeout parameters etc.)</a:t>
            </a:r>
          </a:p>
        </p:txBody>
      </p:sp>
      <p:sp>
        <p:nvSpPr>
          <p:cNvPr id="28" name="Right Brace 27">
            <a:extLst>
              <a:ext uri="{FF2B5EF4-FFF2-40B4-BE49-F238E27FC236}">
                <a16:creationId xmlns:a16="http://schemas.microsoft.com/office/drawing/2014/main" id="{0D53887C-0773-8542-96C2-7B1C6C15824A}"/>
              </a:ext>
            </a:extLst>
          </p:cNvPr>
          <p:cNvSpPr/>
          <p:nvPr/>
        </p:nvSpPr>
        <p:spPr>
          <a:xfrm rot="16200000">
            <a:off x="8454344" y="2957914"/>
            <a:ext cx="625551" cy="3892377"/>
          </a:xfrm>
          <a:prstGeom prst="rightBrace">
            <a:avLst>
              <a:gd name="adj1" fmla="val 0"/>
              <a:gd name="adj2" fmla="val 50765"/>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ooter Placeholder 5">
            <a:extLst>
              <a:ext uri="{FF2B5EF4-FFF2-40B4-BE49-F238E27FC236}">
                <a16:creationId xmlns:a16="http://schemas.microsoft.com/office/drawing/2014/main" id="{C8E76A16-3C11-0B4C-BEED-F7B442EE1316}"/>
              </a:ext>
            </a:extLst>
          </p:cNvPr>
          <p:cNvSpPr>
            <a:spLocks noGrp="1"/>
          </p:cNvSpPr>
          <p:nvPr>
            <p:ph type="ftr" sz="quarter" idx="11"/>
          </p:nvPr>
        </p:nvSpPr>
        <p:spPr>
          <a:xfrm>
            <a:off x="4038600" y="6356350"/>
            <a:ext cx="4114800" cy="365125"/>
          </a:xfrm>
        </p:spPr>
        <p:txBody>
          <a:bodyPr/>
          <a:lstStyle/>
          <a:p>
            <a:r>
              <a:rPr lang="en-US">
                <a:solidFill>
                  <a:schemeClr val="tx1"/>
                </a:solidFill>
              </a:rPr>
              <a:t>Diptanil Roy, Rutgers Talk 2023</a:t>
            </a:r>
            <a:endParaRPr lang="en-US" dirty="0">
              <a:solidFill>
                <a:schemeClr val="tx1"/>
              </a:solidFill>
            </a:endParaRPr>
          </a:p>
        </p:txBody>
      </p:sp>
      <p:sp>
        <p:nvSpPr>
          <p:cNvPr id="31" name="Slide Number Placeholder 30">
            <a:extLst>
              <a:ext uri="{FF2B5EF4-FFF2-40B4-BE49-F238E27FC236}">
                <a16:creationId xmlns:a16="http://schemas.microsoft.com/office/drawing/2014/main" id="{822132A0-1D58-AD43-BEDE-A36D8ACF1C50}"/>
              </a:ext>
            </a:extLst>
          </p:cNvPr>
          <p:cNvSpPr>
            <a:spLocks noGrp="1"/>
          </p:cNvSpPr>
          <p:nvPr>
            <p:ph type="sldNum" sz="quarter" idx="12"/>
          </p:nvPr>
        </p:nvSpPr>
        <p:spPr/>
        <p:txBody>
          <a:bodyPr/>
          <a:lstStyle/>
          <a:p>
            <a:fld id="{A086A585-AE89-314D-B364-FD430CA14BAC}" type="slidenum">
              <a:rPr lang="en-US" smtClean="0"/>
              <a:t>7</a:t>
            </a:fld>
            <a:endParaRPr lang="en-US"/>
          </a:p>
        </p:txBody>
      </p:sp>
      <p:sp>
        <p:nvSpPr>
          <p:cNvPr id="3" name="TextBox 2">
            <a:extLst>
              <a:ext uri="{FF2B5EF4-FFF2-40B4-BE49-F238E27FC236}">
                <a16:creationId xmlns:a16="http://schemas.microsoft.com/office/drawing/2014/main" id="{04724F78-69EC-6C47-BCAF-82A5E19A804B}"/>
              </a:ext>
            </a:extLst>
          </p:cNvPr>
          <p:cNvSpPr txBox="1"/>
          <p:nvPr/>
        </p:nvSpPr>
        <p:spPr>
          <a:xfrm>
            <a:off x="5414682" y="5647765"/>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F42777FE-A067-9745-A65A-46A6E07359A8}"/>
              </a:ext>
            </a:extLst>
          </p:cNvPr>
          <p:cNvSpPr txBox="1"/>
          <p:nvPr/>
        </p:nvSpPr>
        <p:spPr>
          <a:xfrm>
            <a:off x="5575951" y="840903"/>
            <a:ext cx="2767356" cy="276999"/>
          </a:xfrm>
          <a:prstGeom prst="rect">
            <a:avLst/>
          </a:prstGeom>
          <a:noFill/>
          <a:ln>
            <a:solidFill>
              <a:srgbClr val="FF0000"/>
            </a:solidFill>
          </a:ln>
        </p:spPr>
        <p:txBody>
          <a:bodyPr wrap="square" rtlCol="0">
            <a:spAutoFit/>
          </a:bodyPr>
          <a:lstStyle/>
          <a:p>
            <a:r>
              <a:rPr lang="en-US" sz="1200" dirty="0"/>
              <a:t>[SMASH]   </a:t>
            </a:r>
            <a:r>
              <a:rPr lang="en-US" sz="1200" dirty="0" err="1"/>
              <a:t>Phys.Rev.C</a:t>
            </a:r>
            <a:r>
              <a:rPr lang="en-US" sz="1200" dirty="0"/>
              <a:t> 94 (2016) 5, 054905</a:t>
            </a:r>
          </a:p>
        </p:txBody>
      </p:sp>
      <p:sp>
        <p:nvSpPr>
          <p:cNvPr id="5" name="Date Placeholder 4">
            <a:extLst>
              <a:ext uri="{FF2B5EF4-FFF2-40B4-BE49-F238E27FC236}">
                <a16:creationId xmlns:a16="http://schemas.microsoft.com/office/drawing/2014/main" id="{C2C383F0-7A56-3D39-4779-991D65EC4F59}"/>
              </a:ext>
            </a:extLst>
          </p:cNvPr>
          <p:cNvSpPr>
            <a:spLocks noGrp="1"/>
          </p:cNvSpPr>
          <p:nvPr>
            <p:ph type="dt" sz="half" idx="10"/>
          </p:nvPr>
        </p:nvSpPr>
        <p:spPr/>
        <p:txBody>
          <a:bodyPr/>
          <a:lstStyle/>
          <a:p>
            <a:r>
              <a:rPr lang="en-US"/>
              <a:t>1/30/23</a:t>
            </a:r>
          </a:p>
        </p:txBody>
      </p:sp>
    </p:spTree>
    <p:extLst>
      <p:ext uri="{BB962C8B-B14F-4D97-AF65-F5344CB8AC3E}">
        <p14:creationId xmlns:p14="http://schemas.microsoft.com/office/powerpoint/2010/main" val="237936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01F9976-2429-BD21-6211-46EF51468099}"/>
              </a:ext>
            </a:extLst>
          </p:cNvPr>
          <p:cNvPicPr>
            <a:picLocks noChangeAspect="1"/>
          </p:cNvPicPr>
          <p:nvPr/>
        </p:nvPicPr>
        <p:blipFill>
          <a:blip r:embed="rId2">
            <a:alphaModFix amt="30000"/>
          </a:blip>
          <a:stretch>
            <a:fillRect/>
          </a:stretch>
        </p:blipFill>
        <p:spPr>
          <a:xfrm>
            <a:off x="2334483" y="0"/>
            <a:ext cx="7523034" cy="6876090"/>
          </a:xfrm>
          <a:prstGeom prst="rect">
            <a:avLst/>
          </a:prstGeom>
        </p:spPr>
      </p:pic>
      <p:sp>
        <p:nvSpPr>
          <p:cNvPr id="2" name="TextBox 1">
            <a:extLst>
              <a:ext uri="{FF2B5EF4-FFF2-40B4-BE49-F238E27FC236}">
                <a16:creationId xmlns:a16="http://schemas.microsoft.com/office/drawing/2014/main" id="{5D423F04-C202-141B-5B9E-2492DDFF9B7B}"/>
              </a:ext>
            </a:extLst>
          </p:cNvPr>
          <p:cNvSpPr txBox="1"/>
          <p:nvPr/>
        </p:nvSpPr>
        <p:spPr>
          <a:xfrm>
            <a:off x="510746" y="2859613"/>
            <a:ext cx="11170508" cy="1138773"/>
          </a:xfrm>
          <a:prstGeom prst="rect">
            <a:avLst/>
          </a:prstGeom>
          <a:noFill/>
          <a:ln>
            <a:noFill/>
          </a:ln>
        </p:spPr>
        <p:txBody>
          <a:bodyPr wrap="square" rtlCol="0">
            <a:spAutoFit/>
          </a:bodyPr>
          <a:lstStyle/>
          <a:p>
            <a:pPr algn="ctr"/>
            <a:r>
              <a:rPr lang="en-US" sz="3600" b="1" dirty="0"/>
              <a:t>Bulk Probes</a:t>
            </a:r>
          </a:p>
          <a:p>
            <a:pPr algn="ctr"/>
            <a:r>
              <a:rPr lang="en-US" sz="3200" dirty="0"/>
              <a:t>(Collective flow, critical point, freezeout parameters etc.)</a:t>
            </a:r>
          </a:p>
        </p:txBody>
      </p:sp>
      <p:sp>
        <p:nvSpPr>
          <p:cNvPr id="5" name="Date Placeholder 4">
            <a:extLst>
              <a:ext uri="{FF2B5EF4-FFF2-40B4-BE49-F238E27FC236}">
                <a16:creationId xmlns:a16="http://schemas.microsoft.com/office/drawing/2014/main" id="{964AEB64-4710-A8F3-AEB2-3DDE99F3EB11}"/>
              </a:ext>
            </a:extLst>
          </p:cNvPr>
          <p:cNvSpPr>
            <a:spLocks noGrp="1"/>
          </p:cNvSpPr>
          <p:nvPr>
            <p:ph type="dt" sz="half" idx="10"/>
          </p:nvPr>
        </p:nvSpPr>
        <p:spPr/>
        <p:txBody>
          <a:bodyPr/>
          <a:lstStyle/>
          <a:p>
            <a:r>
              <a:rPr lang="en-US"/>
              <a:t>1/30/23</a:t>
            </a:r>
          </a:p>
        </p:txBody>
      </p:sp>
      <p:sp>
        <p:nvSpPr>
          <p:cNvPr id="6" name="Footer Placeholder 5">
            <a:extLst>
              <a:ext uri="{FF2B5EF4-FFF2-40B4-BE49-F238E27FC236}">
                <a16:creationId xmlns:a16="http://schemas.microsoft.com/office/drawing/2014/main" id="{DFBBE71B-42CC-B4F2-B676-91BC66C122F9}"/>
              </a:ext>
            </a:extLst>
          </p:cNvPr>
          <p:cNvSpPr>
            <a:spLocks noGrp="1"/>
          </p:cNvSpPr>
          <p:nvPr>
            <p:ph type="ftr" sz="quarter" idx="11"/>
          </p:nvPr>
        </p:nvSpPr>
        <p:spPr/>
        <p:txBody>
          <a:bodyPr/>
          <a:lstStyle/>
          <a:p>
            <a:r>
              <a:rPr lang="en-US"/>
              <a:t>Diptanil Roy, Rutgers Talk 2023</a:t>
            </a:r>
          </a:p>
        </p:txBody>
      </p:sp>
      <p:sp>
        <p:nvSpPr>
          <p:cNvPr id="7" name="Slide Number Placeholder 6">
            <a:extLst>
              <a:ext uri="{FF2B5EF4-FFF2-40B4-BE49-F238E27FC236}">
                <a16:creationId xmlns:a16="http://schemas.microsoft.com/office/drawing/2014/main" id="{8E62B044-2708-1517-DC0E-ED3B31B7005B}"/>
              </a:ext>
            </a:extLst>
          </p:cNvPr>
          <p:cNvSpPr>
            <a:spLocks noGrp="1"/>
          </p:cNvSpPr>
          <p:nvPr>
            <p:ph type="sldNum" sz="quarter" idx="12"/>
          </p:nvPr>
        </p:nvSpPr>
        <p:spPr/>
        <p:txBody>
          <a:bodyPr/>
          <a:lstStyle/>
          <a:p>
            <a:fld id="{BEFDC923-9BD5-E542-AAD9-237EDB49B908}" type="slidenum">
              <a:rPr lang="en-US" smtClean="0"/>
              <a:t>8</a:t>
            </a:fld>
            <a:endParaRPr lang="en-US"/>
          </a:p>
        </p:txBody>
      </p:sp>
    </p:spTree>
    <p:extLst>
      <p:ext uri="{BB962C8B-B14F-4D97-AF65-F5344CB8AC3E}">
        <p14:creationId xmlns:p14="http://schemas.microsoft.com/office/powerpoint/2010/main" val="260403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47028C-6EC9-5DFA-DC6F-DF5A38DBFF89}"/>
              </a:ext>
            </a:extLst>
          </p:cNvPr>
          <p:cNvSpPr txBox="1"/>
          <p:nvPr/>
        </p:nvSpPr>
        <p:spPr>
          <a:xfrm>
            <a:off x="-1" y="61784"/>
            <a:ext cx="6709719" cy="523220"/>
          </a:xfrm>
          <a:prstGeom prst="rect">
            <a:avLst/>
          </a:prstGeom>
          <a:noFill/>
        </p:spPr>
        <p:txBody>
          <a:bodyPr wrap="square" rtlCol="0">
            <a:spAutoFit/>
          </a:bodyPr>
          <a:lstStyle/>
          <a:p>
            <a:r>
              <a:rPr lang="en-US" sz="2800" b="1" dirty="0">
                <a:solidFill>
                  <a:schemeClr val="bg1"/>
                </a:solidFill>
                <a:highlight>
                  <a:srgbClr val="000000"/>
                </a:highlight>
                <a:latin typeface="+mj-lt"/>
              </a:rPr>
              <a:t>Search for the QCD Critical Point</a:t>
            </a:r>
          </a:p>
        </p:txBody>
      </p:sp>
      <p:sp>
        <p:nvSpPr>
          <p:cNvPr id="5" name="TextBox 4">
            <a:extLst>
              <a:ext uri="{FF2B5EF4-FFF2-40B4-BE49-F238E27FC236}">
                <a16:creationId xmlns:a16="http://schemas.microsoft.com/office/drawing/2014/main" id="{8C55C3B3-8998-FFEF-2766-B6C9817F905F}"/>
              </a:ext>
            </a:extLst>
          </p:cNvPr>
          <p:cNvSpPr txBox="1"/>
          <p:nvPr/>
        </p:nvSpPr>
        <p:spPr>
          <a:xfrm>
            <a:off x="198845" y="700365"/>
            <a:ext cx="7212060"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dirty="0"/>
              <a:t>Presence of a critical point</a:t>
            </a:r>
            <a:r>
              <a:rPr lang="en-US" sz="2000" dirty="0"/>
              <a:t>: Difference in fluctuations of conserved charges in the hadronic phase vs deconfined phase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Fluctuations in net-baryon and net-charge </a:t>
            </a:r>
            <a:r>
              <a:rPr lang="en-US" sz="2000" dirty="0">
                <a:sym typeface="Wingdings" pitchFamily="2" charset="2"/>
              </a:rPr>
              <a:t> Quantified by the moments of the event-by-event distributions</a:t>
            </a:r>
          </a:p>
        </p:txBody>
      </p:sp>
      <p:pic>
        <p:nvPicPr>
          <p:cNvPr id="7" name="Picture 6" descr="Diagram, schematic&#10;&#10;Description automatically generated">
            <a:extLst>
              <a:ext uri="{FF2B5EF4-FFF2-40B4-BE49-F238E27FC236}">
                <a16:creationId xmlns:a16="http://schemas.microsoft.com/office/drawing/2014/main" id="{E68CBDB3-BAA8-F567-DE25-345CF09967B2}"/>
              </a:ext>
            </a:extLst>
          </p:cNvPr>
          <p:cNvPicPr>
            <a:picLocks noChangeAspect="1"/>
          </p:cNvPicPr>
          <p:nvPr/>
        </p:nvPicPr>
        <p:blipFill>
          <a:blip r:embed="rId2"/>
          <a:stretch>
            <a:fillRect/>
          </a:stretch>
        </p:blipFill>
        <p:spPr>
          <a:xfrm>
            <a:off x="7860619" y="915085"/>
            <a:ext cx="4076700" cy="430530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2114C9BF-DA77-9122-3398-399A57BF0E42}"/>
              </a:ext>
            </a:extLst>
          </p:cNvPr>
          <p:cNvPicPr>
            <a:picLocks noChangeAspect="1"/>
          </p:cNvPicPr>
          <p:nvPr/>
        </p:nvPicPr>
        <p:blipFill>
          <a:blip r:embed="rId3"/>
          <a:stretch>
            <a:fillRect/>
          </a:stretch>
        </p:blipFill>
        <p:spPr>
          <a:xfrm>
            <a:off x="8471421" y="5220385"/>
            <a:ext cx="3225800" cy="469900"/>
          </a:xfrm>
          <a:prstGeom prst="rect">
            <a:avLst/>
          </a:prstGeom>
        </p:spPr>
      </p:pic>
      <p:pic>
        <p:nvPicPr>
          <p:cNvPr id="11" name="Picture 10" descr="Icon&#10;&#10;Description automatically generated">
            <a:extLst>
              <a:ext uri="{FF2B5EF4-FFF2-40B4-BE49-F238E27FC236}">
                <a16:creationId xmlns:a16="http://schemas.microsoft.com/office/drawing/2014/main" id="{62CF40C8-81F0-8E43-1EC5-C0E8D3C6BF42}"/>
              </a:ext>
            </a:extLst>
          </p:cNvPr>
          <p:cNvPicPr>
            <a:picLocks noChangeAspect="1"/>
          </p:cNvPicPr>
          <p:nvPr/>
        </p:nvPicPr>
        <p:blipFill>
          <a:blip r:embed="rId4"/>
          <a:stretch>
            <a:fillRect/>
          </a:stretch>
        </p:blipFill>
        <p:spPr>
          <a:xfrm>
            <a:off x="7466741" y="1050323"/>
            <a:ext cx="520700" cy="3886200"/>
          </a:xfrm>
          <a:prstGeom prst="rect">
            <a:avLst/>
          </a:prstGeom>
        </p:spPr>
      </p:pic>
      <p:pic>
        <p:nvPicPr>
          <p:cNvPr id="14" name="Picture 13" descr="Text, letter&#10;&#10;Description automatically generated">
            <a:extLst>
              <a:ext uri="{FF2B5EF4-FFF2-40B4-BE49-F238E27FC236}">
                <a16:creationId xmlns:a16="http://schemas.microsoft.com/office/drawing/2014/main" id="{183202C9-CE63-1AA6-E398-7BC0AFA138A8}"/>
              </a:ext>
            </a:extLst>
          </p:cNvPr>
          <p:cNvPicPr>
            <a:picLocks noChangeAspect="1"/>
          </p:cNvPicPr>
          <p:nvPr/>
        </p:nvPicPr>
        <p:blipFill>
          <a:blip r:embed="rId5"/>
          <a:stretch>
            <a:fillRect/>
          </a:stretch>
        </p:blipFill>
        <p:spPr>
          <a:xfrm>
            <a:off x="408282" y="2440208"/>
            <a:ext cx="3225800" cy="1549400"/>
          </a:xfrm>
          <a:prstGeom prst="rect">
            <a:avLst/>
          </a:prstGeom>
        </p:spPr>
      </p:pic>
      <p:pic>
        <p:nvPicPr>
          <p:cNvPr id="16" name="Picture 15" descr="Text, letter&#10;&#10;Description automatically generated">
            <a:extLst>
              <a:ext uri="{FF2B5EF4-FFF2-40B4-BE49-F238E27FC236}">
                <a16:creationId xmlns:a16="http://schemas.microsoft.com/office/drawing/2014/main" id="{78D7F169-6726-9FDA-FAFC-B9852A40B1A6}"/>
              </a:ext>
            </a:extLst>
          </p:cNvPr>
          <p:cNvPicPr>
            <a:picLocks noChangeAspect="1"/>
          </p:cNvPicPr>
          <p:nvPr/>
        </p:nvPicPr>
        <p:blipFill rotWithShape="1">
          <a:blip r:embed="rId6"/>
          <a:srcRect l="3794"/>
          <a:stretch/>
        </p:blipFill>
        <p:spPr>
          <a:xfrm>
            <a:off x="1003386" y="4330552"/>
            <a:ext cx="5156027" cy="7747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BB8731-4EAF-250E-303C-25E0BC8C1C51}"/>
                  </a:ext>
                </a:extLst>
              </p:cNvPr>
              <p:cNvSpPr txBox="1"/>
              <p:nvPr/>
            </p:nvSpPr>
            <p:spPr>
              <a:xfrm>
                <a:off x="310285" y="5576844"/>
                <a:ext cx="9538573" cy="461665"/>
              </a:xfrm>
              <a:prstGeom prst="rect">
                <a:avLst/>
              </a:prstGeom>
              <a:noFill/>
            </p:spPr>
            <p:txBody>
              <a:bodyPr wrap="none" rtlCol="0">
                <a:spAutoFit/>
              </a:bodyPr>
              <a:lstStyle/>
              <a:p>
                <a:r>
                  <a:rPr lang="en-US" sz="2400" dirty="0">
                    <a:solidFill>
                      <a:srgbClr val="FF0000"/>
                    </a:solidFill>
                  </a:rPr>
                  <a:t>Non-monotonicity in </a:t>
                </a:r>
                <a14:m>
                  <m:oMath xmlns:m="http://schemas.openxmlformats.org/officeDocument/2006/math">
                    <m:r>
                      <m:rPr>
                        <m:sty m:val="p"/>
                      </m:rPr>
                      <a:rPr lang="el-GR" sz="2400" i="1" smtClean="0">
                        <a:solidFill>
                          <a:srgbClr val="FF0000"/>
                        </a:solidFill>
                        <a:latin typeface="Cambria Math" panose="02040503050406030204" pitchFamily="18" charset="0"/>
                        <a:ea typeface="Cambria Math" panose="02040503050406030204" pitchFamily="18" charset="0"/>
                      </a:rPr>
                      <m:t>κ</m:t>
                    </m:r>
                    <m:r>
                      <a:rPr lang="el-GR" sz="2400" i="1" smtClean="0">
                        <a:solidFill>
                          <a:srgbClr val="FF0000"/>
                        </a:solidFill>
                        <a:latin typeface="Cambria Math" panose="02040503050406030204" pitchFamily="18" charset="0"/>
                        <a:ea typeface="Cambria Math" panose="02040503050406030204" pitchFamily="18" charset="0"/>
                      </a:rPr>
                      <m:t>𝜎</m:t>
                    </m:r>
                    <m:r>
                      <a:rPr lang="en-US" sz="2400" b="0" i="1" baseline="30000" smtClean="0">
                        <a:solidFill>
                          <a:srgbClr val="FF0000"/>
                        </a:solidFill>
                        <a:latin typeface="Cambria Math" panose="02040503050406030204" pitchFamily="18" charset="0"/>
                        <a:ea typeface="Cambria Math" panose="02040503050406030204" pitchFamily="18" charset="0"/>
                      </a:rPr>
                      <m:t>2</m:t>
                    </m:r>
                  </m:oMath>
                </a14:m>
                <a:r>
                  <a:rPr lang="en-US" sz="2400" baseline="30000" dirty="0">
                    <a:solidFill>
                      <a:srgbClr val="FF0000"/>
                    </a:solidFill>
                  </a:rPr>
                  <a:t> </a:t>
                </a:r>
                <a:r>
                  <a:rPr lang="en-US" sz="2400" dirty="0">
                    <a:solidFill>
                      <a:srgbClr val="FF0000"/>
                    </a:solidFill>
                  </a:rPr>
                  <a:t>with beam energy</a:t>
                </a:r>
                <a:r>
                  <a:rPr lang="en-US" sz="2400" baseline="30000" dirty="0">
                    <a:solidFill>
                      <a:srgbClr val="FF0000"/>
                    </a:solidFill>
                  </a:rPr>
                  <a:t> </a:t>
                </a:r>
                <a:r>
                  <a:rPr lang="en-US" sz="2400" dirty="0">
                    <a:solidFill>
                      <a:srgbClr val="FF0000"/>
                    </a:solidFill>
                    <a:sym typeface="Wingdings" pitchFamily="2" charset="2"/>
                  </a:rPr>
                  <a:t> Possible sign of critical point</a:t>
                </a:r>
                <a:endParaRPr lang="en-US" sz="2400" baseline="30000" dirty="0">
                  <a:solidFill>
                    <a:srgbClr val="FF0000"/>
                  </a:solidFill>
                </a:endParaRPr>
              </a:p>
            </p:txBody>
          </p:sp>
        </mc:Choice>
        <mc:Fallback xmlns="">
          <p:sp>
            <p:nvSpPr>
              <p:cNvPr id="17" name="TextBox 16">
                <a:extLst>
                  <a:ext uri="{FF2B5EF4-FFF2-40B4-BE49-F238E27FC236}">
                    <a16:creationId xmlns:a16="http://schemas.microsoft.com/office/drawing/2014/main" id="{ADBB8731-4EAF-250E-303C-25E0BC8C1C51}"/>
                  </a:ext>
                </a:extLst>
              </p:cNvPr>
              <p:cNvSpPr txBox="1">
                <a:spLocks noRot="1" noChangeAspect="1" noMove="1" noResize="1" noEditPoints="1" noAdjustHandles="1" noChangeArrowheads="1" noChangeShapeType="1" noTextEdit="1"/>
              </p:cNvSpPr>
              <p:nvPr/>
            </p:nvSpPr>
            <p:spPr>
              <a:xfrm>
                <a:off x="310285" y="5576844"/>
                <a:ext cx="9538573" cy="461665"/>
              </a:xfrm>
              <a:prstGeom prst="rect">
                <a:avLst/>
              </a:prstGeom>
              <a:blipFill>
                <a:blip r:embed="rId7"/>
                <a:stretch>
                  <a:fillRect l="-1064" t="-10811" b="-29730"/>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E668BE21-541C-476B-5305-297A583AAFAE}"/>
              </a:ext>
            </a:extLst>
          </p:cNvPr>
          <p:cNvSpPr/>
          <p:nvPr/>
        </p:nvSpPr>
        <p:spPr>
          <a:xfrm>
            <a:off x="9169921" y="4434649"/>
            <a:ext cx="1828800" cy="426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8C935DF-D92D-3D0E-4808-F0E91DA3ACC3}"/>
              </a:ext>
            </a:extLst>
          </p:cNvPr>
          <p:cNvCxnSpPr>
            <a:cxnSpLocks/>
          </p:cNvCxnSpPr>
          <p:nvPr/>
        </p:nvCxnSpPr>
        <p:spPr>
          <a:xfrm flipV="1">
            <a:off x="7544766" y="4647802"/>
            <a:ext cx="1625155" cy="10424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38D6318-9CE5-027F-7D12-576C3CA1E7FC}"/>
              </a:ext>
            </a:extLst>
          </p:cNvPr>
          <p:cNvSpPr txBox="1"/>
          <p:nvPr/>
        </p:nvSpPr>
        <p:spPr>
          <a:xfrm>
            <a:off x="8886869" y="678983"/>
            <a:ext cx="3050450" cy="369332"/>
          </a:xfrm>
          <a:prstGeom prst="rect">
            <a:avLst/>
          </a:prstGeom>
          <a:noFill/>
        </p:spPr>
        <p:txBody>
          <a:bodyPr wrap="none" rtlCol="0">
            <a:spAutoFit/>
          </a:bodyPr>
          <a:lstStyle/>
          <a:p>
            <a:r>
              <a:rPr lang="en-US" dirty="0"/>
              <a:t>STAR: </a:t>
            </a:r>
            <a:r>
              <a:rPr lang="en-US" dirty="0" err="1"/>
              <a:t>arXiv</a:t>
            </a:r>
            <a:r>
              <a:rPr lang="en-US" dirty="0"/>
              <a:t> 2101.12413 (2021)</a:t>
            </a:r>
          </a:p>
        </p:txBody>
      </p:sp>
      <p:sp>
        <p:nvSpPr>
          <p:cNvPr id="22" name="TextBox 21">
            <a:extLst>
              <a:ext uri="{FF2B5EF4-FFF2-40B4-BE49-F238E27FC236}">
                <a16:creationId xmlns:a16="http://schemas.microsoft.com/office/drawing/2014/main" id="{3D1215BA-8D70-B538-C2CE-E1B4730E0B70}"/>
              </a:ext>
            </a:extLst>
          </p:cNvPr>
          <p:cNvSpPr txBox="1"/>
          <p:nvPr/>
        </p:nvSpPr>
        <p:spPr>
          <a:xfrm>
            <a:off x="3923266" y="5987018"/>
            <a:ext cx="4963603" cy="369332"/>
          </a:xfrm>
          <a:prstGeom prst="rect">
            <a:avLst/>
          </a:prstGeom>
          <a:noFill/>
        </p:spPr>
        <p:txBody>
          <a:bodyPr wrap="none" rtlCol="0">
            <a:spAutoFit/>
          </a:bodyPr>
          <a:lstStyle/>
          <a:p>
            <a:r>
              <a:rPr lang="en-US" b="1" i="1" dirty="0"/>
              <a:t>Awaiting results from Beam Energy Scan II at RHIC</a:t>
            </a:r>
          </a:p>
        </p:txBody>
      </p:sp>
      <p:sp>
        <p:nvSpPr>
          <p:cNvPr id="25" name="Date Placeholder 24">
            <a:extLst>
              <a:ext uri="{FF2B5EF4-FFF2-40B4-BE49-F238E27FC236}">
                <a16:creationId xmlns:a16="http://schemas.microsoft.com/office/drawing/2014/main" id="{C9E350C5-9EA6-859B-14FD-7A0C61F7EAC9}"/>
              </a:ext>
            </a:extLst>
          </p:cNvPr>
          <p:cNvSpPr>
            <a:spLocks noGrp="1"/>
          </p:cNvSpPr>
          <p:nvPr>
            <p:ph type="dt" sz="half" idx="10"/>
          </p:nvPr>
        </p:nvSpPr>
        <p:spPr/>
        <p:txBody>
          <a:bodyPr/>
          <a:lstStyle/>
          <a:p>
            <a:r>
              <a:rPr lang="en-US"/>
              <a:t>1/30/23</a:t>
            </a:r>
          </a:p>
        </p:txBody>
      </p:sp>
      <p:sp>
        <p:nvSpPr>
          <p:cNvPr id="26" name="Footer Placeholder 25">
            <a:extLst>
              <a:ext uri="{FF2B5EF4-FFF2-40B4-BE49-F238E27FC236}">
                <a16:creationId xmlns:a16="http://schemas.microsoft.com/office/drawing/2014/main" id="{EA381911-9FFC-BB83-A2A2-D89E3F01036C}"/>
              </a:ext>
            </a:extLst>
          </p:cNvPr>
          <p:cNvSpPr>
            <a:spLocks noGrp="1"/>
          </p:cNvSpPr>
          <p:nvPr>
            <p:ph type="ftr" sz="quarter" idx="11"/>
          </p:nvPr>
        </p:nvSpPr>
        <p:spPr/>
        <p:txBody>
          <a:bodyPr/>
          <a:lstStyle/>
          <a:p>
            <a:r>
              <a:rPr lang="en-US"/>
              <a:t>Diptanil Roy, Rutgers Talk 2023</a:t>
            </a:r>
          </a:p>
        </p:txBody>
      </p:sp>
      <p:sp>
        <p:nvSpPr>
          <p:cNvPr id="27" name="Slide Number Placeholder 26">
            <a:extLst>
              <a:ext uri="{FF2B5EF4-FFF2-40B4-BE49-F238E27FC236}">
                <a16:creationId xmlns:a16="http://schemas.microsoft.com/office/drawing/2014/main" id="{C21C5226-D810-A1DC-B79C-1CDA94B971EC}"/>
              </a:ext>
            </a:extLst>
          </p:cNvPr>
          <p:cNvSpPr>
            <a:spLocks noGrp="1"/>
          </p:cNvSpPr>
          <p:nvPr>
            <p:ph type="sldNum" sz="quarter" idx="12"/>
          </p:nvPr>
        </p:nvSpPr>
        <p:spPr/>
        <p:txBody>
          <a:bodyPr/>
          <a:lstStyle/>
          <a:p>
            <a:fld id="{BEFDC923-9BD5-E542-AAD9-237EDB49B908}" type="slidenum">
              <a:rPr lang="en-US" smtClean="0"/>
              <a:t>9</a:t>
            </a:fld>
            <a:endParaRPr lang="en-US"/>
          </a:p>
        </p:txBody>
      </p:sp>
      <p:pic>
        <p:nvPicPr>
          <p:cNvPr id="4" name="Picture 3">
            <a:extLst>
              <a:ext uri="{FF2B5EF4-FFF2-40B4-BE49-F238E27FC236}">
                <a16:creationId xmlns:a16="http://schemas.microsoft.com/office/drawing/2014/main" id="{921E13CD-B042-73F3-C454-1BC023EF6C02}"/>
              </a:ext>
            </a:extLst>
          </p:cNvPr>
          <p:cNvPicPr>
            <a:picLocks noChangeAspect="1"/>
          </p:cNvPicPr>
          <p:nvPr/>
        </p:nvPicPr>
        <p:blipFill>
          <a:blip r:embed="rId8"/>
          <a:stretch>
            <a:fillRect/>
          </a:stretch>
        </p:blipFill>
        <p:spPr>
          <a:xfrm>
            <a:off x="1710261" y="4954332"/>
            <a:ext cx="1495020" cy="429421"/>
          </a:xfrm>
          <a:prstGeom prst="rect">
            <a:avLst/>
          </a:prstGeom>
        </p:spPr>
      </p:pic>
      <p:pic>
        <p:nvPicPr>
          <p:cNvPr id="8" name="Picture 7">
            <a:extLst>
              <a:ext uri="{FF2B5EF4-FFF2-40B4-BE49-F238E27FC236}">
                <a16:creationId xmlns:a16="http://schemas.microsoft.com/office/drawing/2014/main" id="{178AA358-E739-85CC-1F53-2D7A08B00A07}"/>
              </a:ext>
            </a:extLst>
          </p:cNvPr>
          <p:cNvPicPr>
            <a:picLocks noChangeAspect="1"/>
          </p:cNvPicPr>
          <p:nvPr/>
        </p:nvPicPr>
        <p:blipFill>
          <a:blip r:embed="rId9"/>
          <a:stretch>
            <a:fillRect/>
          </a:stretch>
        </p:blipFill>
        <p:spPr>
          <a:xfrm>
            <a:off x="3128709" y="4079989"/>
            <a:ext cx="1819781" cy="326256"/>
          </a:xfrm>
          <a:prstGeom prst="rect">
            <a:avLst/>
          </a:prstGeom>
        </p:spPr>
      </p:pic>
      <p:pic>
        <p:nvPicPr>
          <p:cNvPr id="13" name="Picture 12">
            <a:extLst>
              <a:ext uri="{FF2B5EF4-FFF2-40B4-BE49-F238E27FC236}">
                <a16:creationId xmlns:a16="http://schemas.microsoft.com/office/drawing/2014/main" id="{E0CF6ACA-5782-6622-94FF-DCE95DC42C00}"/>
              </a:ext>
            </a:extLst>
          </p:cNvPr>
          <p:cNvPicPr>
            <a:picLocks noChangeAspect="1"/>
          </p:cNvPicPr>
          <p:nvPr/>
        </p:nvPicPr>
        <p:blipFill>
          <a:blip r:embed="rId10"/>
          <a:stretch>
            <a:fillRect/>
          </a:stretch>
        </p:blipFill>
        <p:spPr>
          <a:xfrm>
            <a:off x="4844931" y="5034977"/>
            <a:ext cx="1742069" cy="286929"/>
          </a:xfrm>
          <a:prstGeom prst="rect">
            <a:avLst/>
          </a:prstGeom>
        </p:spPr>
      </p:pic>
    </p:spTree>
    <p:extLst>
      <p:ext uri="{BB962C8B-B14F-4D97-AF65-F5344CB8AC3E}">
        <p14:creationId xmlns:p14="http://schemas.microsoft.com/office/powerpoint/2010/main" val="1456053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3734</TotalTime>
  <Words>3257</Words>
  <Application>Microsoft Macintosh PowerPoint</Application>
  <PresentationFormat>Widescreen</PresentationFormat>
  <Paragraphs>395</Paragraphs>
  <Slides>40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Times New Roman</vt:lpstr>
      <vt:lpstr>Wingdings</vt:lpstr>
      <vt:lpstr>Office Theme</vt:lpstr>
      <vt:lpstr>Looking into the QGP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Jets in Quark Gluon Plasma</dc:title>
  <dc:creator>Diptanil Roy</dc:creator>
  <cp:lastModifiedBy>Diptanil Roy</cp:lastModifiedBy>
  <cp:revision>27</cp:revision>
  <dcterms:created xsi:type="dcterms:W3CDTF">2023-01-28T17:06:24Z</dcterms:created>
  <dcterms:modified xsi:type="dcterms:W3CDTF">2023-02-01T13:43:09Z</dcterms:modified>
</cp:coreProperties>
</file>